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69" r:id="rId6"/>
    <p:sldId id="270" r:id="rId7"/>
    <p:sldId id="271" r:id="rId8"/>
    <p:sldId id="272" r:id="rId9"/>
    <p:sldId id="275" r:id="rId10"/>
    <p:sldId id="274" r:id="rId11"/>
    <p:sldId id="277" r:id="rId12"/>
    <p:sldId id="278" r:id="rId13"/>
    <p:sldId id="280" r:id="rId14"/>
    <p:sldId id="281" r:id="rId15"/>
    <p:sldId id="282" r:id="rId16"/>
    <p:sldId id="283" r:id="rId17"/>
    <p:sldId id="284" r:id="rId18"/>
    <p:sldId id="285" r:id="rId19"/>
    <p:sldId id="286" r:id="rId20"/>
    <p:sldId id="287" r:id="rId21"/>
    <p:sldId id="288" r:id="rId22"/>
    <p:sldId id="289" r:id="rId23"/>
    <p:sldId id="290" r:id="rId24"/>
    <p:sldId id="291" r:id="rId25"/>
    <p:sldId id="292" r:id="rId26"/>
    <p:sldId id="293" r:id="rId27"/>
    <p:sldId id="294" r:id="rId28"/>
    <p:sldId id="295" r:id="rId29"/>
    <p:sldId id="296" r:id="rId30"/>
    <p:sldId id="297" r:id="rId31"/>
    <p:sldId id="298" r:id="rId32"/>
    <p:sldId id="299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460AE51-EADF-43C6-8117-D0CD96FD223D}" v="8" dt="2020-04-25T04:13:57.731"/>
    <p1510:client id="{46E3DDD3-5237-455D-AAC6-1D6B6AA239FF}" v="2" dt="2020-04-25T03:44:58.669"/>
    <p1510:client id="{6796DCBB-1684-451A-B189-073F4A7886B7}" v="6" dt="2020-04-25T03:51:47.031"/>
    <p1510:client id="{B998C23C-9708-4560-A490-85F36A1596FB}" v="148" dt="2020-04-24T14:06:42.64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324" autoAdjust="0"/>
    <p:restoredTop sz="94660"/>
  </p:normalViewPr>
  <p:slideViewPr>
    <p:cSldViewPr snapToGrid="0">
      <p:cViewPr varScale="1">
        <p:scale>
          <a:sx n="70" d="100"/>
          <a:sy n="70" d="100"/>
        </p:scale>
        <p:origin x="480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ui Hoang Tuan Dung" userId="S::bhtdung.y14@ump.edu.vn::d6747533-a5ca-4a99-98c4-a785517d99f9" providerId="AD" clId="Web-{46E3DDD3-5237-455D-AAC6-1D6B6AA239FF}"/>
    <pc:docChg chg="modSld">
      <pc:chgData name="Bui Hoang Tuan Dung" userId="S::bhtdung.y14@ump.edu.vn::d6747533-a5ca-4a99-98c4-a785517d99f9" providerId="AD" clId="Web-{46E3DDD3-5237-455D-AAC6-1D6B6AA239FF}" dt="2020-04-25T03:44:58.653" v="1" actId="14100"/>
      <pc:docMkLst>
        <pc:docMk/>
      </pc:docMkLst>
      <pc:sldChg chg="modSp">
        <pc:chgData name="Bui Hoang Tuan Dung" userId="S::bhtdung.y14@ump.edu.vn::d6747533-a5ca-4a99-98c4-a785517d99f9" providerId="AD" clId="Web-{46E3DDD3-5237-455D-AAC6-1D6B6AA239FF}" dt="2020-04-25T03:44:58.653" v="1" actId="14100"/>
        <pc:sldMkLst>
          <pc:docMk/>
          <pc:sldMk cId="2803674505" sldId="259"/>
        </pc:sldMkLst>
        <pc:spChg chg="mod">
          <ac:chgData name="Bui Hoang Tuan Dung" userId="S::bhtdung.y14@ump.edu.vn::d6747533-a5ca-4a99-98c4-a785517d99f9" providerId="AD" clId="Web-{46E3DDD3-5237-455D-AAC6-1D6B6AA239FF}" dt="2020-04-25T03:44:58.653" v="1" actId="14100"/>
          <ac:spMkLst>
            <pc:docMk/>
            <pc:sldMk cId="2803674505" sldId="259"/>
            <ac:spMk id="2" creationId="{D3C20EC3-3E4B-46A9-829A-C752B05428B2}"/>
          </ac:spMkLst>
        </pc:spChg>
      </pc:sldChg>
    </pc:docChg>
  </pc:docChgLst>
  <pc:docChgLst>
    <pc:chgData name="Dinh Thanh Huy-Y14" userId="S::dthuy.y14@ump.edu.vn::c5f48905-21b1-4a0a-954b-4d8b43d49f9d" providerId="AD" clId="Web-{6796DCBB-1684-451A-B189-073F4A7886B7}"/>
    <pc:docChg chg="modSld">
      <pc:chgData name="Dinh Thanh Huy-Y14" userId="S::dthuy.y14@ump.edu.vn::c5f48905-21b1-4a0a-954b-4d8b43d49f9d" providerId="AD" clId="Web-{6796DCBB-1684-451A-B189-073F4A7886B7}" dt="2020-04-25T03:51:47.031" v="5" actId="20577"/>
      <pc:docMkLst>
        <pc:docMk/>
      </pc:docMkLst>
      <pc:sldChg chg="modSp">
        <pc:chgData name="Dinh Thanh Huy-Y14" userId="S::dthuy.y14@ump.edu.vn::c5f48905-21b1-4a0a-954b-4d8b43d49f9d" providerId="AD" clId="Web-{6796DCBB-1684-451A-B189-073F4A7886B7}" dt="2020-04-25T03:51:47.016" v="4" actId="20577"/>
        <pc:sldMkLst>
          <pc:docMk/>
          <pc:sldMk cId="2308481512" sldId="269"/>
        </pc:sldMkLst>
        <pc:spChg chg="mod">
          <ac:chgData name="Dinh Thanh Huy-Y14" userId="S::dthuy.y14@ump.edu.vn::c5f48905-21b1-4a0a-954b-4d8b43d49f9d" providerId="AD" clId="Web-{6796DCBB-1684-451A-B189-073F4A7886B7}" dt="2020-04-25T03:51:47.016" v="4" actId="20577"/>
          <ac:spMkLst>
            <pc:docMk/>
            <pc:sldMk cId="2308481512" sldId="269"/>
            <ac:spMk id="3" creationId="{00000000-0000-0000-0000-000000000000}"/>
          </ac:spMkLst>
        </pc:spChg>
      </pc:sldChg>
    </pc:docChg>
  </pc:docChgLst>
  <pc:docChgLst>
    <pc:chgData name="Luong Thi Cam Nhung-Y14" userId="S::ltcnhung.y14@ump.edu.vn::ea41636c-00ac-44c9-8f23-b1acb005ea7e" providerId="AD" clId="Web-{2460AE51-EADF-43C6-8117-D0CD96FD223D}"/>
    <pc:docChg chg="modSld">
      <pc:chgData name="Luong Thi Cam Nhung-Y14" userId="S::ltcnhung.y14@ump.edu.vn::ea41636c-00ac-44c9-8f23-b1acb005ea7e" providerId="AD" clId="Web-{2460AE51-EADF-43C6-8117-D0CD96FD223D}" dt="2020-04-25T04:13:57.731" v="7" actId="20577"/>
      <pc:docMkLst>
        <pc:docMk/>
      </pc:docMkLst>
      <pc:sldChg chg="modSp">
        <pc:chgData name="Luong Thi Cam Nhung-Y14" userId="S::ltcnhung.y14@ump.edu.vn::ea41636c-00ac-44c9-8f23-b1acb005ea7e" providerId="AD" clId="Web-{2460AE51-EADF-43C6-8117-D0CD96FD223D}" dt="2020-04-25T04:13:29.371" v="2" actId="20577"/>
        <pc:sldMkLst>
          <pc:docMk/>
          <pc:sldMk cId="1487437750" sldId="270"/>
        </pc:sldMkLst>
        <pc:spChg chg="mod">
          <ac:chgData name="Luong Thi Cam Nhung-Y14" userId="S::ltcnhung.y14@ump.edu.vn::ea41636c-00ac-44c9-8f23-b1acb005ea7e" providerId="AD" clId="Web-{2460AE51-EADF-43C6-8117-D0CD96FD223D}" dt="2020-04-25T04:13:29.371" v="2" actId="20577"/>
          <ac:spMkLst>
            <pc:docMk/>
            <pc:sldMk cId="1487437750" sldId="270"/>
            <ac:spMk id="3" creationId="{00000000-0000-0000-0000-000000000000}"/>
          </ac:spMkLst>
        </pc:spChg>
      </pc:sldChg>
      <pc:sldChg chg="modSp">
        <pc:chgData name="Luong Thi Cam Nhung-Y14" userId="S::ltcnhung.y14@ump.edu.vn::ea41636c-00ac-44c9-8f23-b1acb005ea7e" providerId="AD" clId="Web-{2460AE51-EADF-43C6-8117-D0CD96FD223D}" dt="2020-04-25T04:13:57.731" v="6" actId="20577"/>
        <pc:sldMkLst>
          <pc:docMk/>
          <pc:sldMk cId="1906604834" sldId="271"/>
        </pc:sldMkLst>
        <pc:spChg chg="mod">
          <ac:chgData name="Luong Thi Cam Nhung-Y14" userId="S::ltcnhung.y14@ump.edu.vn::ea41636c-00ac-44c9-8f23-b1acb005ea7e" providerId="AD" clId="Web-{2460AE51-EADF-43C6-8117-D0CD96FD223D}" dt="2020-04-25T04:13:57.731" v="6" actId="20577"/>
          <ac:spMkLst>
            <pc:docMk/>
            <pc:sldMk cId="1906604834" sldId="271"/>
            <ac:spMk id="27" creationId="{00000000-0000-0000-0000-000000000000}"/>
          </ac:spMkLst>
        </pc:spChg>
      </pc:sldChg>
    </pc:docChg>
  </pc:docChgLst>
  <pc:docChgLst>
    <pc:chgData name="Nguyen Dinh Thang" userId="S::ndthang.y14@ump.edu.vn::baef8025-d517-4771-8b4b-5c505c67a07e" providerId="AD" clId="Web-{B998C23C-9708-4560-A490-85F36A1596FB}"/>
    <pc:docChg chg="modSld">
      <pc:chgData name="Nguyen Dinh Thang" userId="S::ndthang.y14@ump.edu.vn::baef8025-d517-4771-8b4b-5c505c67a07e" providerId="AD" clId="Web-{B998C23C-9708-4560-A490-85F36A1596FB}" dt="2020-04-24T14:06:41.535" v="145" actId="20577"/>
      <pc:docMkLst>
        <pc:docMk/>
      </pc:docMkLst>
      <pc:sldChg chg="modSp">
        <pc:chgData name="Nguyen Dinh Thang" userId="S::ndthang.y14@ump.edu.vn::baef8025-d517-4771-8b4b-5c505c67a07e" providerId="AD" clId="Web-{B998C23C-9708-4560-A490-85F36A1596FB}" dt="2020-04-24T14:06:41.535" v="144" actId="20577"/>
        <pc:sldMkLst>
          <pc:docMk/>
          <pc:sldMk cId="2844377567" sldId="266"/>
        </pc:sldMkLst>
        <pc:spChg chg="mod">
          <ac:chgData name="Nguyen Dinh Thang" userId="S::ndthang.y14@ump.edu.vn::baef8025-d517-4771-8b4b-5c505c67a07e" providerId="AD" clId="Web-{B998C23C-9708-4560-A490-85F36A1596FB}" dt="2020-04-24T14:06:41.535" v="144" actId="20577"/>
          <ac:spMkLst>
            <pc:docMk/>
            <pc:sldMk cId="2844377567" sldId="266"/>
            <ac:spMk id="3" creationId="{B4A69E4A-C896-49BC-B361-A498CF177145}"/>
          </ac:spMkLst>
        </pc:spChg>
      </pc:sldChg>
    </pc:docChg>
  </pc:docChgLst>
</pc:chgInfo>
</file>

<file path=ppt/media/hdphoto1.wdp>
</file>

<file path=ppt/media/hdphoto2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1DE30-3697-4629-AB00-99D0C00A2843}" type="datetimeFigureOut">
              <a:rPr lang="en-US" smtClean="0"/>
              <a:t>4/26/2020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ECDC0-2D32-4EB4-B68F-1190223C85D5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73048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1DE30-3697-4629-AB00-99D0C00A2843}" type="datetimeFigureOut">
              <a:rPr lang="en-US" smtClean="0"/>
              <a:t>4/26/2020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ECDC0-2D32-4EB4-B68F-1190223C85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4743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1DE30-3697-4629-AB00-99D0C00A2843}" type="datetimeFigureOut">
              <a:rPr lang="en-US" smtClean="0"/>
              <a:t>4/26/2020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ECDC0-2D32-4EB4-B68F-1190223C85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6126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1DE30-3697-4629-AB00-99D0C00A2843}" type="datetimeFigureOut">
              <a:rPr lang="en-US" smtClean="0"/>
              <a:t>4/26/2020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ECDC0-2D32-4EB4-B68F-1190223C85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6786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1DE30-3697-4629-AB00-99D0C00A2843}" type="datetimeFigureOut">
              <a:rPr lang="en-US" smtClean="0"/>
              <a:t>4/26/2020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ECDC0-2D32-4EB4-B68F-1190223C85D5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65564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1DE30-3697-4629-AB00-99D0C00A2843}" type="datetimeFigureOut">
              <a:rPr lang="en-US" smtClean="0"/>
              <a:t>4/26/2020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ECDC0-2D32-4EB4-B68F-1190223C85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0561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1DE30-3697-4629-AB00-99D0C00A2843}" type="datetimeFigureOut">
              <a:rPr lang="en-US" smtClean="0"/>
              <a:t>4/26/2020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ECDC0-2D32-4EB4-B68F-1190223C85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771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1DE30-3697-4629-AB00-99D0C00A2843}" type="datetimeFigureOut">
              <a:rPr lang="en-US" smtClean="0"/>
              <a:t>4/26/2020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ECDC0-2D32-4EB4-B68F-1190223C85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6689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1DE30-3697-4629-AB00-99D0C00A2843}" type="datetimeFigureOut">
              <a:rPr lang="en-US" smtClean="0"/>
              <a:t>4/26/2020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ECDC0-2D32-4EB4-B68F-1190223C85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4338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CD01DE30-3697-4629-AB00-99D0C00A2843}" type="datetimeFigureOut">
              <a:rPr lang="en-US" smtClean="0"/>
              <a:t>4/26/2020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9ECDC0-2D32-4EB4-B68F-1190223C85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060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1DE30-3697-4629-AB00-99D0C00A2843}" type="datetimeFigureOut">
              <a:rPr lang="en-US" smtClean="0"/>
              <a:t>4/26/2020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ECDC0-2D32-4EB4-B68F-1190223C85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7129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CD01DE30-3697-4629-AB00-99D0C00A2843}" type="datetimeFigureOut">
              <a:rPr lang="en-US" smtClean="0"/>
              <a:t>4/26/2020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B59ECDC0-2D32-4EB4-B68F-1190223C85D5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520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852868D-6BA2-4772-A9BD-8FC74E1536F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err="1"/>
              <a:t>Tình</a:t>
            </a:r>
            <a:r>
              <a:rPr lang="en-US"/>
              <a:t> </a:t>
            </a:r>
            <a:r>
              <a:rPr lang="en-US" err="1"/>
              <a:t>huống</a:t>
            </a:r>
            <a:r>
              <a:rPr lang="en-US"/>
              <a:t> AUB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EAB22317-4492-4260-831E-DA9C07D37F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Sinh</a:t>
            </a:r>
            <a:r>
              <a:rPr lang="en-US" dirty="0" smtClean="0"/>
              <a:t> </a:t>
            </a:r>
            <a:r>
              <a:rPr lang="en-US" dirty="0" err="1" smtClean="0"/>
              <a:t>viên</a:t>
            </a:r>
            <a:r>
              <a:rPr lang="en-US" dirty="0" smtClean="0"/>
              <a:t> y6 – </a:t>
            </a:r>
            <a:r>
              <a:rPr lang="en-US" dirty="0" err="1" smtClean="0"/>
              <a:t>tổ</a:t>
            </a:r>
            <a:r>
              <a:rPr lang="en-US" smtClean="0"/>
              <a:t> 8 – y14</a:t>
            </a:r>
          </a:p>
          <a:p>
            <a:r>
              <a:rPr lang="en-US" dirty="0" smtClean="0"/>
              <a:t>24/4/2020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53686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6F710B4-5C3C-4BF4-8582-DD8EC70209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887" y="116819"/>
            <a:ext cx="10515600" cy="1325563"/>
          </a:xfrm>
        </p:spPr>
        <p:txBody>
          <a:bodyPr/>
          <a:lstStyle/>
          <a:p>
            <a:r>
              <a:rPr lang="en-US" dirty="0" err="1"/>
              <a:t>Tình</a:t>
            </a:r>
            <a:r>
              <a:rPr lang="en-US" dirty="0"/>
              <a:t> </a:t>
            </a:r>
            <a:r>
              <a:rPr lang="en-US" dirty="0" err="1"/>
              <a:t>huống</a:t>
            </a:r>
            <a:r>
              <a:rPr lang="en-US" dirty="0"/>
              <a:t> 2: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C37D00D-24BE-48C3-821E-0A46590DB6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3887" y="2111122"/>
            <a:ext cx="10515600" cy="49841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Cô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Nguyễn Thị Lan,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đi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khám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trong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những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ngày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“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giãn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cách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xã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hội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“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vì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dịch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Covid-19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vì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ra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kinh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rất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nhiều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</a:p>
          <a:p>
            <a:pPr marL="0" indent="0">
              <a:buNone/>
            </a:pP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Cô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44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tuổi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đã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2 con, con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nhỏ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nhất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10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tuổi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, PARA: 2002</a:t>
            </a:r>
          </a:p>
          <a:p>
            <a:pPr marL="0" indent="0">
              <a:buNone/>
            </a:pP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Cô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kinh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năm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16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tuổi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kinh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đều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ngừa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thai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bằng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bao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cao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su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Thường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xuyên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đi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khám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định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kỳ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Tháng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11/2019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tới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nay, BN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đang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được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theo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dõi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vấn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đề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ASCUS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và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đã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được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soi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cổ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tử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cung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- 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bấm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sinh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thiết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với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kết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quả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bất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thường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HPV(+). </a:t>
            </a:r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3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tháng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gần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đây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cô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ghi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nhận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ra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huyết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rất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nhiều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vào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ngày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2-ngày 3 ( # 6-8 BVS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dày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)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và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hết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sạch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vào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ngày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thứ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5. </a:t>
            </a:r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BN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tự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sử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dụng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thuốc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nội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tiết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E- P (Cyclo-Provera)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vì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nghĩ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đang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trong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giai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đoạn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tiền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mãn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kinh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khoảng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2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tháng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</a:p>
          <a:p>
            <a:pPr marL="0" indent="0">
              <a:buNone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30878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3C20EC3-3E4B-46A9-829A-C752B0542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Siêu</a:t>
            </a:r>
            <a:r>
              <a:rPr lang="en-US" dirty="0"/>
              <a:t> </a:t>
            </a:r>
            <a:r>
              <a:rPr lang="en-US" dirty="0" err="1"/>
              <a:t>âm</a:t>
            </a:r>
            <a:r>
              <a:rPr lang="en-US" dirty="0"/>
              <a:t> </a:t>
            </a:r>
            <a:r>
              <a:rPr lang="en-US" dirty="0" err="1"/>
              <a:t>bụng</a:t>
            </a:r>
            <a:r>
              <a:rPr lang="en-US" dirty="0"/>
              <a:t> </a:t>
            </a:r>
            <a:r>
              <a:rPr lang="en-US" dirty="0" err="1"/>
              <a:t>tổng</a:t>
            </a:r>
            <a:r>
              <a:rPr lang="en-US" dirty="0"/>
              <a:t> </a:t>
            </a:r>
            <a:r>
              <a:rPr lang="en-US" dirty="0" err="1"/>
              <a:t>quát</a:t>
            </a:r>
            <a:r>
              <a:rPr lang="en-US" dirty="0"/>
              <a:t> T2/2020</a:t>
            </a:r>
          </a:p>
        </p:txBody>
      </p:sp>
      <p:pic>
        <p:nvPicPr>
          <p:cNvPr id="5" name="Content Placeholder 4" descr="A picture containing photo, sitting, black, monitor&#10;&#10;Description automatically generated">
            <a:extLst>
              <a:ext uri="{FF2B5EF4-FFF2-40B4-BE49-F238E27FC236}">
                <a16:creationId xmlns:a16="http://schemas.microsoft.com/office/drawing/2014/main" xmlns="" id="{3856CC0F-A3A2-4CB9-9708-D9FF41711A2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9264" r="-1052" b="20118"/>
          <a:stretch/>
        </p:blipFill>
        <p:spPr>
          <a:xfrm>
            <a:off x="1328598" y="1845735"/>
            <a:ext cx="3145866" cy="3919148"/>
          </a:xfrm>
        </p:spPr>
      </p:pic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5474208" y="1967655"/>
            <a:ext cx="4937760" cy="4023360"/>
          </a:xfrm>
        </p:spPr>
        <p:txBody>
          <a:bodyPr/>
          <a:lstStyle/>
          <a:p>
            <a:r>
              <a:rPr lang="en-US" dirty="0"/>
              <a:t>- Dap: 58 mm</a:t>
            </a:r>
            <a:br>
              <a:rPr lang="en-US" dirty="0"/>
            </a:br>
            <a:r>
              <a:rPr lang="en-US" dirty="0"/>
              <a:t>- </a:t>
            </a:r>
            <a:r>
              <a:rPr lang="en-US" dirty="0" err="1"/>
              <a:t>Đoạn</a:t>
            </a:r>
            <a:r>
              <a:rPr lang="en-US" dirty="0"/>
              <a:t> </a:t>
            </a:r>
            <a:r>
              <a:rPr lang="en-US" dirty="0" err="1"/>
              <a:t>eo</a:t>
            </a:r>
            <a:r>
              <a:rPr lang="en-US" dirty="0"/>
              <a:t> </a:t>
            </a:r>
            <a:r>
              <a:rPr lang="en-US" dirty="0" err="1"/>
              <a:t>tử</a:t>
            </a:r>
            <a:r>
              <a:rPr lang="en-US" dirty="0"/>
              <a:t> </a:t>
            </a:r>
            <a:r>
              <a:rPr lang="en-US" dirty="0" err="1"/>
              <a:t>cung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ảnh</a:t>
            </a:r>
            <a:r>
              <a:rPr lang="en-US" dirty="0"/>
              <a:t> echo </a:t>
            </a:r>
            <a:r>
              <a:rPr lang="en-US" dirty="0" err="1"/>
              <a:t>kém</a:t>
            </a:r>
            <a:r>
              <a:rPr lang="en-US" dirty="0"/>
              <a:t> : 20x25 mm </a:t>
            </a:r>
            <a:r>
              <a:rPr lang="en-US" dirty="0" err="1"/>
              <a:t>trong</a:t>
            </a:r>
            <a:r>
              <a:rPr lang="en-US" dirty="0"/>
              <a:t> c</a:t>
            </a:r>
            <a:r>
              <a:rPr lang="vi-VN" dirty="0"/>
              <a:t>ơ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gần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niêm</a:t>
            </a:r>
            <a:r>
              <a:rPr lang="en-US" dirty="0"/>
              <a:t> </a:t>
            </a:r>
            <a:r>
              <a:rPr lang="en-US" dirty="0" err="1"/>
              <a:t>mạc</a:t>
            </a:r>
            <a:r>
              <a:rPr lang="en-US" dirty="0"/>
              <a:t> </a:t>
            </a:r>
            <a:r>
              <a:rPr lang="en-US" dirty="0" err="1"/>
              <a:t>tử</a:t>
            </a:r>
            <a:r>
              <a:rPr lang="en-US" dirty="0"/>
              <a:t> </a:t>
            </a:r>
            <a:r>
              <a:rPr lang="en-US" dirty="0" err="1"/>
              <a:t>cung</a:t>
            </a:r>
            <a:r>
              <a:rPr lang="en-US" dirty="0"/>
              <a:t>. </a:t>
            </a:r>
            <a:br>
              <a:rPr lang="en-US" dirty="0"/>
            </a:br>
            <a:r>
              <a:rPr lang="en-US" dirty="0"/>
              <a:t>-</a:t>
            </a:r>
            <a:r>
              <a:rPr lang="en-US" dirty="0" err="1"/>
              <a:t>nội</a:t>
            </a:r>
            <a:r>
              <a:rPr lang="en-US" dirty="0"/>
              <a:t> </a:t>
            </a:r>
            <a:r>
              <a:rPr lang="en-US" dirty="0" err="1"/>
              <a:t>mạc</a:t>
            </a:r>
            <a:r>
              <a:rPr lang="en-US" dirty="0"/>
              <a:t> </a:t>
            </a:r>
            <a:r>
              <a:rPr lang="en-US" dirty="0" err="1"/>
              <a:t>tử</a:t>
            </a:r>
            <a:r>
              <a:rPr lang="en-US" dirty="0"/>
              <a:t> </a:t>
            </a:r>
            <a:r>
              <a:rPr lang="en-US" dirty="0" err="1"/>
              <a:t>cung</a:t>
            </a:r>
            <a:r>
              <a:rPr lang="en-US" dirty="0"/>
              <a:t>: 6 mm</a:t>
            </a:r>
            <a:br>
              <a:rPr lang="en-US" dirty="0"/>
            </a:br>
            <a:r>
              <a:rPr lang="en-US" dirty="0"/>
              <a:t>- 2 </a:t>
            </a:r>
            <a:r>
              <a:rPr lang="en-US" dirty="0" err="1"/>
              <a:t>buồng</a:t>
            </a:r>
            <a:r>
              <a:rPr lang="en-US" dirty="0"/>
              <a:t> </a:t>
            </a:r>
            <a:r>
              <a:rPr lang="en-US" dirty="0" err="1"/>
              <a:t>trứng</a:t>
            </a:r>
            <a:r>
              <a:rPr lang="en-US" dirty="0"/>
              <a:t>: </a:t>
            </a:r>
            <a:r>
              <a:rPr lang="en-US" dirty="0" err="1"/>
              <a:t>không</a:t>
            </a:r>
            <a:r>
              <a:rPr lang="en-US" dirty="0"/>
              <a:t> u</a:t>
            </a:r>
          </a:p>
        </p:txBody>
      </p:sp>
    </p:spTree>
    <p:extLst>
      <p:ext uri="{BB962C8B-B14F-4D97-AF65-F5344CB8AC3E}">
        <p14:creationId xmlns:p14="http://schemas.microsoft.com/office/powerpoint/2010/main" val="15606160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BD53D60-43E8-450F-A707-69CA4390F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Khám</a:t>
            </a:r>
            <a:r>
              <a:rPr lang="en-US" dirty="0"/>
              <a:t> </a:t>
            </a:r>
            <a:r>
              <a:rPr lang="en-US" dirty="0" err="1"/>
              <a:t>lâm</a:t>
            </a:r>
            <a:r>
              <a:rPr lang="en-US" dirty="0"/>
              <a:t> </a:t>
            </a:r>
            <a:r>
              <a:rPr lang="en-US" dirty="0" err="1"/>
              <a:t>sàng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B48A601-2F17-4156-AE0E-A431E7DD82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Tx/>
              <a:buChar char="-"/>
            </a:pPr>
            <a:endParaRPr lang="en-US" dirty="0"/>
          </a:p>
          <a:p>
            <a:pPr>
              <a:buFontTx/>
              <a:buChar char="-"/>
            </a:pPr>
            <a:r>
              <a:rPr lang="en-US" dirty="0" err="1"/>
              <a:t>Bn</a:t>
            </a:r>
            <a:r>
              <a:rPr lang="en-US" dirty="0"/>
              <a:t> da </a:t>
            </a:r>
            <a:r>
              <a:rPr lang="en-US" dirty="0" err="1"/>
              <a:t>niêm</a:t>
            </a:r>
            <a:r>
              <a:rPr lang="en-US" dirty="0"/>
              <a:t> </a:t>
            </a:r>
            <a:r>
              <a:rPr lang="en-US" dirty="0" err="1"/>
              <a:t>hồng</a:t>
            </a:r>
            <a:r>
              <a:rPr lang="en-US" dirty="0"/>
              <a:t>, M: 86 </a:t>
            </a:r>
            <a:r>
              <a:rPr lang="en-US" dirty="0" err="1"/>
              <a:t>lần</a:t>
            </a:r>
            <a:r>
              <a:rPr lang="en-US" dirty="0"/>
              <a:t>/</a:t>
            </a:r>
            <a:r>
              <a:rPr lang="en-US" dirty="0" err="1"/>
              <a:t>phút</a:t>
            </a:r>
            <a:r>
              <a:rPr lang="en-US" dirty="0"/>
              <a:t>, </a:t>
            </a:r>
            <a:r>
              <a:rPr lang="en-US" dirty="0" err="1"/>
              <a:t>huyết</a:t>
            </a:r>
            <a:r>
              <a:rPr lang="en-US" dirty="0"/>
              <a:t> </a:t>
            </a:r>
            <a:r>
              <a:rPr lang="en-US" dirty="0" err="1"/>
              <a:t>áp</a:t>
            </a:r>
            <a:r>
              <a:rPr lang="en-US" dirty="0"/>
              <a:t>: 90/60 mm Hg</a:t>
            </a:r>
          </a:p>
          <a:p>
            <a:pPr>
              <a:buFontTx/>
              <a:buChar char="-"/>
            </a:pPr>
            <a:r>
              <a:rPr lang="en-US" dirty="0" err="1"/>
              <a:t>Chiều</a:t>
            </a:r>
            <a:r>
              <a:rPr lang="en-US" dirty="0"/>
              <a:t> </a:t>
            </a:r>
            <a:r>
              <a:rPr lang="en-US" dirty="0" err="1"/>
              <a:t>cao</a:t>
            </a:r>
            <a:r>
              <a:rPr lang="en-US" dirty="0"/>
              <a:t>: 1m60, </a:t>
            </a:r>
            <a:r>
              <a:rPr lang="en-US" dirty="0" err="1"/>
              <a:t>cân</a:t>
            </a:r>
            <a:r>
              <a:rPr lang="en-US" dirty="0"/>
              <a:t> </a:t>
            </a:r>
            <a:r>
              <a:rPr lang="en-US" dirty="0" err="1"/>
              <a:t>nặng</a:t>
            </a:r>
            <a:r>
              <a:rPr lang="en-US" dirty="0"/>
              <a:t>: 58 kg</a:t>
            </a:r>
          </a:p>
          <a:p>
            <a:pPr>
              <a:buFontTx/>
              <a:buChar char="-"/>
            </a:pPr>
            <a:r>
              <a:rPr lang="en-US" dirty="0" err="1"/>
              <a:t>Bụng</a:t>
            </a:r>
            <a:r>
              <a:rPr lang="en-US" dirty="0"/>
              <a:t> </a:t>
            </a:r>
            <a:r>
              <a:rPr lang="en-US" dirty="0" err="1"/>
              <a:t>mềm</a:t>
            </a:r>
            <a:endParaRPr lang="en-US" dirty="0"/>
          </a:p>
          <a:p>
            <a:pPr>
              <a:buFontTx/>
              <a:buChar char="-"/>
            </a:pPr>
            <a:r>
              <a:rPr lang="en-US" dirty="0" err="1"/>
              <a:t>Khám</a:t>
            </a:r>
            <a:r>
              <a:rPr lang="en-US" dirty="0"/>
              <a:t> </a:t>
            </a:r>
            <a:r>
              <a:rPr lang="en-US" dirty="0" err="1"/>
              <a:t>âm</a:t>
            </a:r>
            <a:r>
              <a:rPr lang="en-US" dirty="0"/>
              <a:t> </a:t>
            </a:r>
            <a:r>
              <a:rPr lang="en-US" dirty="0" err="1"/>
              <a:t>hộ</a:t>
            </a:r>
            <a:r>
              <a:rPr lang="en-US" dirty="0"/>
              <a:t> </a:t>
            </a:r>
            <a:r>
              <a:rPr lang="en-US" dirty="0" err="1"/>
              <a:t>bình</a:t>
            </a:r>
            <a:r>
              <a:rPr lang="en-US" dirty="0"/>
              <a:t> </a:t>
            </a:r>
            <a:r>
              <a:rPr lang="en-US" dirty="0" err="1"/>
              <a:t>th</a:t>
            </a:r>
            <a:r>
              <a:rPr lang="vi-VN" dirty="0"/>
              <a:t>ư</a:t>
            </a:r>
            <a:r>
              <a:rPr lang="en-US" dirty="0" err="1"/>
              <a:t>ờng</a:t>
            </a:r>
            <a:r>
              <a:rPr lang="en-US" dirty="0"/>
              <a:t>, </a:t>
            </a:r>
            <a:r>
              <a:rPr lang="en-US" dirty="0" err="1"/>
              <a:t>âm</a:t>
            </a:r>
            <a:r>
              <a:rPr lang="en-US" dirty="0"/>
              <a:t> </a:t>
            </a:r>
            <a:r>
              <a:rPr lang="en-US" dirty="0" err="1"/>
              <a:t>đạo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máu</a:t>
            </a:r>
            <a:r>
              <a:rPr lang="en-US" dirty="0"/>
              <a:t> </a:t>
            </a:r>
            <a:r>
              <a:rPr lang="en-US" dirty="0" err="1"/>
              <a:t>sậm</a:t>
            </a:r>
            <a:r>
              <a:rPr lang="en-US" dirty="0"/>
              <a:t> </a:t>
            </a:r>
            <a:r>
              <a:rPr lang="en-US" dirty="0" err="1"/>
              <a:t>lẫn</a:t>
            </a:r>
            <a:r>
              <a:rPr lang="en-US" dirty="0"/>
              <a:t> </a:t>
            </a:r>
            <a:r>
              <a:rPr lang="en-US" dirty="0" err="1"/>
              <a:t>huyết</a:t>
            </a:r>
            <a:r>
              <a:rPr lang="en-US" dirty="0"/>
              <a:t> </a:t>
            </a:r>
            <a:r>
              <a:rPr lang="en-US" dirty="0" err="1"/>
              <a:t>cục</a:t>
            </a:r>
            <a:r>
              <a:rPr lang="en-US" dirty="0"/>
              <a:t>, </a:t>
            </a:r>
            <a:r>
              <a:rPr lang="en-US" dirty="0" err="1"/>
              <a:t>cổ</a:t>
            </a:r>
            <a:r>
              <a:rPr lang="en-US" dirty="0"/>
              <a:t> </a:t>
            </a:r>
            <a:r>
              <a:rPr lang="en-US" dirty="0" err="1"/>
              <a:t>tử</a:t>
            </a:r>
            <a:r>
              <a:rPr lang="en-US" dirty="0"/>
              <a:t> </a:t>
            </a:r>
            <a:r>
              <a:rPr lang="en-US" dirty="0" err="1"/>
              <a:t>cung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sang </a:t>
            </a:r>
            <a:r>
              <a:rPr lang="en-US" dirty="0" err="1"/>
              <a:t>th</a:t>
            </a:r>
            <a:r>
              <a:rPr lang="vi-VN" dirty="0"/>
              <a:t>ư</a:t>
            </a:r>
            <a:r>
              <a:rPr lang="en-US" dirty="0" err="1"/>
              <a:t>ơng</a:t>
            </a:r>
            <a:r>
              <a:rPr lang="en-US" dirty="0"/>
              <a:t>, </a:t>
            </a:r>
            <a:r>
              <a:rPr lang="en-US" dirty="0" err="1"/>
              <a:t>máu</a:t>
            </a:r>
            <a:r>
              <a:rPr lang="en-US" dirty="0"/>
              <a:t> </a:t>
            </a:r>
            <a:r>
              <a:rPr lang="en-US" dirty="0" err="1"/>
              <a:t>đang</a:t>
            </a:r>
            <a:r>
              <a:rPr lang="en-US" dirty="0"/>
              <a:t> </a:t>
            </a:r>
            <a:r>
              <a:rPr lang="en-US" dirty="0" err="1"/>
              <a:t>chảy</a:t>
            </a:r>
            <a:r>
              <a:rPr lang="en-US" dirty="0"/>
              <a:t> ra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lòng</a:t>
            </a:r>
            <a:r>
              <a:rPr lang="en-US" dirty="0"/>
              <a:t> </a:t>
            </a:r>
            <a:r>
              <a:rPr lang="en-US" dirty="0" err="1"/>
              <a:t>tử</a:t>
            </a:r>
            <a:r>
              <a:rPr lang="en-US" dirty="0"/>
              <a:t> </a:t>
            </a:r>
            <a:r>
              <a:rPr lang="en-US" dirty="0" err="1"/>
              <a:t>cung</a:t>
            </a:r>
            <a:r>
              <a:rPr lang="en-US" dirty="0"/>
              <a:t>, </a:t>
            </a:r>
            <a:r>
              <a:rPr lang="en-US" dirty="0" err="1"/>
              <a:t>tử</a:t>
            </a:r>
            <a:r>
              <a:rPr lang="en-US" dirty="0"/>
              <a:t> </a:t>
            </a:r>
            <a:r>
              <a:rPr lang="en-US" dirty="0" err="1"/>
              <a:t>cung</a:t>
            </a:r>
            <a:r>
              <a:rPr lang="en-US" dirty="0"/>
              <a:t> to t</a:t>
            </a:r>
            <a:r>
              <a:rPr lang="vi-VN" dirty="0"/>
              <a:t>ư</a:t>
            </a:r>
            <a:r>
              <a:rPr lang="en-US" dirty="0" err="1"/>
              <a:t>ơng</a:t>
            </a:r>
            <a:r>
              <a:rPr lang="en-US" dirty="0"/>
              <a:t> đ</a:t>
            </a:r>
            <a:r>
              <a:rPr lang="vi-VN" dirty="0"/>
              <a:t>ư</a:t>
            </a:r>
            <a:r>
              <a:rPr lang="en-US" dirty="0" err="1"/>
              <a:t>ơng</a:t>
            </a:r>
            <a:r>
              <a:rPr lang="en-US" dirty="0"/>
              <a:t> </a:t>
            </a:r>
            <a:r>
              <a:rPr lang="en-US" dirty="0" err="1"/>
              <a:t>thai</a:t>
            </a:r>
            <a:r>
              <a:rPr lang="en-US" dirty="0"/>
              <a:t> 7 </a:t>
            </a:r>
            <a:r>
              <a:rPr lang="en-US" dirty="0" err="1"/>
              <a:t>tuần</a:t>
            </a:r>
            <a:r>
              <a:rPr lang="en-US" dirty="0"/>
              <a:t>, </a:t>
            </a:r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chắc</a:t>
            </a:r>
            <a:r>
              <a:rPr lang="en-US" dirty="0"/>
              <a:t>, di </a:t>
            </a:r>
            <a:r>
              <a:rPr lang="en-US" dirty="0" err="1"/>
              <a:t>động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đau</a:t>
            </a:r>
            <a:r>
              <a:rPr lang="en-US" dirty="0"/>
              <a:t>, </a:t>
            </a:r>
            <a:r>
              <a:rPr lang="en-US" dirty="0" err="1"/>
              <a:t>túi</a:t>
            </a:r>
            <a:r>
              <a:rPr lang="en-US" dirty="0"/>
              <a:t> </a:t>
            </a:r>
            <a:r>
              <a:rPr lang="en-US" dirty="0" err="1"/>
              <a:t>cùng</a:t>
            </a:r>
            <a:r>
              <a:rPr lang="en-US" dirty="0"/>
              <a:t> </a:t>
            </a:r>
            <a:r>
              <a:rPr lang="en-US" dirty="0" err="1"/>
              <a:t>mềm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166646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7F91BA8-341F-4591-9AD4-F5206E201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hỏi</a:t>
            </a:r>
            <a:r>
              <a:rPr lang="en-US" dirty="0"/>
              <a:t> </a:t>
            </a:r>
            <a:r>
              <a:rPr lang="en-US" dirty="0" err="1"/>
              <a:t>thảo</a:t>
            </a:r>
            <a:r>
              <a:rPr lang="en-US" dirty="0"/>
              <a:t> </a:t>
            </a:r>
            <a:r>
              <a:rPr lang="en-US" dirty="0" err="1"/>
              <a:t>luận</a:t>
            </a:r>
            <a:r>
              <a:rPr lang="en-US" dirty="0"/>
              <a:t> TH 2: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4A69E4A-C896-49BC-B361-A498CF1771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US" dirty="0" err="1"/>
              <a:t>Bạn</a:t>
            </a:r>
            <a:r>
              <a:rPr lang="en-US" dirty="0"/>
              <a:t> </a:t>
            </a:r>
            <a:r>
              <a:rPr lang="en-US" dirty="0" err="1"/>
              <a:t>nghĩ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tìm</a:t>
            </a:r>
            <a:r>
              <a:rPr lang="en-US" dirty="0"/>
              <a:t> </a:t>
            </a:r>
            <a:r>
              <a:rPr lang="en-US" dirty="0" err="1"/>
              <a:t>hiểu</a:t>
            </a:r>
            <a:r>
              <a:rPr lang="en-US" dirty="0"/>
              <a:t> </a:t>
            </a:r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tiền</a:t>
            </a:r>
            <a:r>
              <a:rPr lang="en-US" dirty="0"/>
              <a:t> </a:t>
            </a:r>
            <a:r>
              <a:rPr lang="en-US" dirty="0" err="1"/>
              <a:t>căn</a:t>
            </a:r>
            <a:r>
              <a:rPr lang="en-US" dirty="0"/>
              <a:t> hay </a:t>
            </a:r>
            <a:r>
              <a:rPr lang="en-US" dirty="0" err="1"/>
              <a:t>bệnh</a:t>
            </a:r>
            <a:r>
              <a:rPr lang="en-US" dirty="0"/>
              <a:t>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BN </a:t>
            </a:r>
            <a:r>
              <a:rPr lang="en-US" dirty="0" err="1"/>
              <a:t>này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?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, </a:t>
            </a:r>
            <a:r>
              <a:rPr lang="en-US" dirty="0" err="1"/>
              <a:t>nên</a:t>
            </a:r>
            <a:r>
              <a:rPr lang="en-US" dirty="0"/>
              <a:t> </a:t>
            </a:r>
            <a:r>
              <a:rPr lang="en-US" dirty="0" err="1"/>
              <a:t>hỏi</a:t>
            </a:r>
            <a:r>
              <a:rPr lang="en-US" dirty="0"/>
              <a:t>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gì</a:t>
            </a:r>
            <a:r>
              <a:rPr lang="en-US" dirty="0"/>
              <a:t>?</a:t>
            </a:r>
          </a:p>
          <a:p>
            <a:pPr marL="514350" indent="-514350">
              <a:buAutoNum type="arabicPeriod"/>
            </a:pPr>
            <a:r>
              <a:rPr lang="en-US" dirty="0" err="1"/>
              <a:t>Bạn</a:t>
            </a:r>
            <a:r>
              <a:rPr lang="en-US" dirty="0"/>
              <a:t> </a:t>
            </a:r>
            <a:r>
              <a:rPr lang="en-US" dirty="0" err="1"/>
              <a:t>nghĩ</a:t>
            </a:r>
            <a:r>
              <a:rPr lang="en-US" dirty="0"/>
              <a:t> </a:t>
            </a:r>
            <a:r>
              <a:rPr lang="en-US" dirty="0" err="1"/>
              <a:t>nên</a:t>
            </a:r>
            <a:r>
              <a:rPr lang="en-US" dirty="0"/>
              <a:t>  </a:t>
            </a:r>
            <a:r>
              <a:rPr lang="en-US" dirty="0" err="1"/>
              <a:t>tìm</a:t>
            </a:r>
            <a:r>
              <a:rPr lang="en-US" dirty="0"/>
              <a:t> </a:t>
            </a:r>
            <a:r>
              <a:rPr lang="en-US" dirty="0" err="1"/>
              <a:t>kiếm</a:t>
            </a:r>
            <a:r>
              <a:rPr lang="en-US" dirty="0"/>
              <a:t> </a:t>
            </a:r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dấu</a:t>
            </a:r>
            <a:r>
              <a:rPr lang="en-US" dirty="0"/>
              <a:t> </a:t>
            </a:r>
            <a:r>
              <a:rPr lang="en-US" dirty="0" err="1"/>
              <a:t>hiệu</a:t>
            </a:r>
            <a:r>
              <a:rPr lang="en-US" dirty="0"/>
              <a:t> </a:t>
            </a:r>
            <a:r>
              <a:rPr lang="en-US" dirty="0" err="1"/>
              <a:t>gì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lúc</a:t>
            </a:r>
            <a:r>
              <a:rPr lang="en-US" dirty="0"/>
              <a:t> </a:t>
            </a:r>
            <a:r>
              <a:rPr lang="en-US" dirty="0" err="1"/>
              <a:t>thăm</a:t>
            </a:r>
            <a:r>
              <a:rPr lang="en-US" dirty="0"/>
              <a:t> </a:t>
            </a:r>
            <a:r>
              <a:rPr lang="en-US" dirty="0" err="1"/>
              <a:t>khám</a:t>
            </a:r>
            <a:r>
              <a:rPr lang="en-US" dirty="0"/>
              <a:t>? </a:t>
            </a:r>
          </a:p>
          <a:p>
            <a:pPr marL="514350" indent="-514350">
              <a:buAutoNum type="arabicPeriod"/>
            </a:pPr>
            <a:r>
              <a:rPr lang="en-US" dirty="0" err="1"/>
              <a:t>Bạn</a:t>
            </a:r>
            <a:r>
              <a:rPr lang="en-US" dirty="0"/>
              <a:t> </a:t>
            </a:r>
            <a:r>
              <a:rPr lang="en-US" dirty="0" err="1"/>
              <a:t>hãy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chẩn</a:t>
            </a:r>
            <a:r>
              <a:rPr lang="en-US" dirty="0"/>
              <a:t> </a:t>
            </a:r>
            <a:r>
              <a:rPr lang="en-US" dirty="0" err="1"/>
              <a:t>đoán</a:t>
            </a:r>
            <a:r>
              <a:rPr lang="en-US" dirty="0"/>
              <a:t> AUB </a:t>
            </a:r>
            <a:r>
              <a:rPr lang="en-US" dirty="0" err="1"/>
              <a:t>theo</a:t>
            </a:r>
            <a:r>
              <a:rPr lang="en-US" dirty="0"/>
              <a:t> FIGO?</a:t>
            </a:r>
          </a:p>
          <a:p>
            <a:pPr marL="514350" indent="-514350">
              <a:buAutoNum type="arabicPeriod"/>
            </a:pPr>
            <a:r>
              <a:rPr lang="en-US" dirty="0" err="1"/>
              <a:t>Bạn</a:t>
            </a:r>
            <a:r>
              <a:rPr lang="en-US" dirty="0"/>
              <a:t> </a:t>
            </a:r>
            <a:r>
              <a:rPr lang="en-US" dirty="0" err="1"/>
              <a:t>dự</a:t>
            </a:r>
            <a:r>
              <a:rPr lang="en-US" dirty="0"/>
              <a:t>  </a:t>
            </a:r>
            <a:r>
              <a:rPr lang="en-US" dirty="0" err="1"/>
              <a:t>kiến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b</a:t>
            </a:r>
            <a:r>
              <a:rPr lang="vi-VN" dirty="0"/>
              <a:t>ư</a:t>
            </a:r>
            <a:r>
              <a:rPr lang="en-US" dirty="0" err="1"/>
              <a:t>ớc</a:t>
            </a:r>
            <a:r>
              <a:rPr lang="en-US" dirty="0"/>
              <a:t> </a:t>
            </a:r>
            <a:r>
              <a:rPr lang="en-US" dirty="0" err="1"/>
              <a:t>xử</a:t>
            </a:r>
            <a:r>
              <a:rPr lang="en-US" dirty="0"/>
              <a:t> </a:t>
            </a:r>
            <a:r>
              <a:rPr lang="en-US" dirty="0" err="1"/>
              <a:t>trí</a:t>
            </a:r>
            <a:r>
              <a:rPr lang="en-US" dirty="0"/>
              <a:t> </a:t>
            </a:r>
            <a:r>
              <a:rPr lang="en-US" dirty="0" err="1"/>
              <a:t>tiếp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2434027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</a:t>
            </a:r>
            <a:r>
              <a:rPr lang="en-US" dirty="0" err="1"/>
              <a:t>Khai</a:t>
            </a:r>
            <a:r>
              <a:rPr lang="en-US" dirty="0"/>
              <a:t> </a:t>
            </a:r>
            <a:r>
              <a:rPr lang="en-US" dirty="0" err="1"/>
              <a:t>thác</a:t>
            </a:r>
            <a:r>
              <a:rPr lang="en-US" dirty="0"/>
              <a:t> </a:t>
            </a:r>
            <a:r>
              <a:rPr lang="en-US" dirty="0" err="1"/>
              <a:t>bệnh</a:t>
            </a:r>
            <a:r>
              <a:rPr lang="en-US" dirty="0"/>
              <a:t>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tiền</a:t>
            </a:r>
            <a:r>
              <a:rPr lang="en-US" dirty="0"/>
              <a:t> </a:t>
            </a:r>
            <a:r>
              <a:rPr lang="en-US" dirty="0" err="1"/>
              <a:t>căn</a:t>
            </a:r>
            <a:r>
              <a:rPr lang="en-US" dirty="0"/>
              <a:t>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Bệnh</a:t>
            </a:r>
            <a:r>
              <a:rPr lang="en-US" dirty="0"/>
              <a:t> </a:t>
            </a:r>
            <a:r>
              <a:rPr lang="en-US" dirty="0" err="1"/>
              <a:t>sử</a:t>
            </a:r>
            <a:endParaRPr lang="en-US" dirty="0"/>
          </a:p>
          <a:p>
            <a:r>
              <a:rPr lang="en-US" dirty="0" err="1"/>
              <a:t>Ngày</a:t>
            </a:r>
            <a:r>
              <a:rPr lang="en-US" dirty="0"/>
              <a:t> </a:t>
            </a:r>
            <a:r>
              <a:rPr lang="en-US" dirty="0" err="1"/>
              <a:t>hành</a:t>
            </a:r>
            <a:r>
              <a:rPr lang="en-US" dirty="0"/>
              <a:t> </a:t>
            </a:r>
            <a:r>
              <a:rPr lang="en-US" dirty="0" err="1"/>
              <a:t>kinh</a:t>
            </a:r>
            <a:r>
              <a:rPr lang="en-US" dirty="0"/>
              <a:t> </a:t>
            </a:r>
            <a:r>
              <a:rPr lang="en-US" dirty="0" err="1"/>
              <a:t>thứ</a:t>
            </a:r>
            <a:r>
              <a:rPr lang="en-US" dirty="0"/>
              <a:t> </a:t>
            </a:r>
            <a:r>
              <a:rPr lang="en-US" dirty="0" err="1"/>
              <a:t>mấy</a:t>
            </a:r>
            <a:endParaRPr lang="en-US" dirty="0"/>
          </a:p>
          <a:p>
            <a:r>
              <a:rPr lang="en-US" dirty="0" err="1"/>
              <a:t>Đánh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PBAC</a:t>
            </a:r>
          </a:p>
          <a:p>
            <a:r>
              <a:rPr lang="en-US" dirty="0" err="1"/>
              <a:t>Ngoài</a:t>
            </a:r>
            <a:r>
              <a:rPr lang="en-US" dirty="0"/>
              <a:t> </a:t>
            </a:r>
            <a:r>
              <a:rPr lang="en-US" dirty="0" err="1"/>
              <a:t>tình</a:t>
            </a:r>
            <a:r>
              <a:rPr lang="en-US" dirty="0"/>
              <a:t> </a:t>
            </a:r>
            <a:r>
              <a:rPr lang="en-US" dirty="0" err="1"/>
              <a:t>trạng</a:t>
            </a:r>
            <a:r>
              <a:rPr lang="en-US" dirty="0"/>
              <a:t> </a:t>
            </a:r>
            <a:r>
              <a:rPr lang="en-US" dirty="0" err="1"/>
              <a:t>cường</a:t>
            </a:r>
            <a:r>
              <a:rPr lang="en-US" dirty="0"/>
              <a:t> </a:t>
            </a:r>
            <a:r>
              <a:rPr lang="en-US" dirty="0" err="1"/>
              <a:t>kinh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rong</a:t>
            </a:r>
            <a:r>
              <a:rPr lang="en-US" dirty="0"/>
              <a:t> </a:t>
            </a:r>
            <a:r>
              <a:rPr lang="en-US" dirty="0" err="1"/>
              <a:t>huyết</a:t>
            </a:r>
            <a:r>
              <a:rPr lang="en-US" dirty="0"/>
              <a:t> </a:t>
            </a:r>
            <a:r>
              <a:rPr lang="en-US" dirty="0" err="1"/>
              <a:t>bất</a:t>
            </a:r>
            <a:r>
              <a:rPr lang="en-US" dirty="0"/>
              <a:t> </a:t>
            </a:r>
            <a:r>
              <a:rPr lang="en-US" dirty="0" err="1"/>
              <a:t>thường</a:t>
            </a:r>
            <a:r>
              <a:rPr lang="en-US" dirty="0"/>
              <a:t> hay </a:t>
            </a:r>
            <a:r>
              <a:rPr lang="en-US" dirty="0" err="1"/>
              <a:t>không</a:t>
            </a:r>
            <a:endParaRPr lang="en-US" dirty="0"/>
          </a:p>
          <a:p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</a:t>
            </a:r>
            <a:r>
              <a:rPr lang="en-US" dirty="0" err="1"/>
              <a:t>huyết</a:t>
            </a:r>
            <a:r>
              <a:rPr lang="en-US" dirty="0"/>
              <a:t> ở </a:t>
            </a:r>
            <a:r>
              <a:rPr lang="en-US" dirty="0" err="1"/>
              <a:t>vị</a:t>
            </a:r>
            <a:r>
              <a:rPr lang="en-US" dirty="0"/>
              <a:t> </a:t>
            </a:r>
            <a:r>
              <a:rPr lang="en-US" dirty="0" err="1"/>
              <a:t>trí</a:t>
            </a:r>
            <a:r>
              <a:rPr lang="en-US" dirty="0"/>
              <a:t> </a:t>
            </a:r>
            <a:r>
              <a:rPr lang="en-US" dirty="0" err="1"/>
              <a:t>nơi</a:t>
            </a:r>
            <a:r>
              <a:rPr lang="en-US" dirty="0"/>
              <a:t> </a:t>
            </a:r>
            <a:r>
              <a:rPr lang="en-US" dirty="0" err="1"/>
              <a:t>khác</a:t>
            </a:r>
            <a:r>
              <a:rPr lang="en-US" dirty="0"/>
              <a:t> hay </a:t>
            </a:r>
            <a:r>
              <a:rPr lang="en-US" dirty="0" err="1"/>
              <a:t>không</a:t>
            </a:r>
            <a:r>
              <a:rPr lang="en-US" dirty="0"/>
              <a:t> (</a:t>
            </a:r>
            <a:r>
              <a:rPr lang="en-US" dirty="0" err="1"/>
              <a:t>chấm</a:t>
            </a:r>
            <a:r>
              <a:rPr lang="en-US" dirty="0"/>
              <a:t>, </a:t>
            </a:r>
            <a:r>
              <a:rPr lang="en-US" dirty="0" err="1"/>
              <a:t>mảng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</a:t>
            </a:r>
            <a:r>
              <a:rPr lang="en-US" dirty="0" err="1"/>
              <a:t>huyết</a:t>
            </a:r>
            <a:r>
              <a:rPr lang="en-US" dirty="0"/>
              <a:t>, </a:t>
            </a:r>
            <a:r>
              <a:rPr lang="en-US" dirty="0" err="1"/>
              <a:t>chảy</a:t>
            </a:r>
            <a:r>
              <a:rPr lang="en-US" dirty="0"/>
              <a:t> </a:t>
            </a:r>
            <a:r>
              <a:rPr lang="en-US" dirty="0" err="1"/>
              <a:t>máu</a:t>
            </a:r>
            <a:r>
              <a:rPr lang="en-US" dirty="0"/>
              <a:t> </a:t>
            </a:r>
            <a:r>
              <a:rPr lang="en-US" dirty="0" err="1"/>
              <a:t>niêm</a:t>
            </a:r>
            <a:r>
              <a:rPr lang="en-US" dirty="0"/>
              <a:t> </a:t>
            </a:r>
            <a:r>
              <a:rPr lang="en-US" dirty="0" err="1"/>
              <a:t>mạc</a:t>
            </a:r>
            <a:r>
              <a:rPr lang="en-US" dirty="0"/>
              <a:t> </a:t>
            </a:r>
            <a:r>
              <a:rPr lang="en-US" dirty="0" err="1"/>
              <a:t>mũi</a:t>
            </a:r>
            <a:r>
              <a:rPr lang="en-US" dirty="0"/>
              <a:t>, </a:t>
            </a:r>
            <a:r>
              <a:rPr lang="en-US" dirty="0" err="1"/>
              <a:t>răng</a:t>
            </a:r>
            <a:r>
              <a:rPr lang="en-US" dirty="0"/>
              <a:t>….)</a:t>
            </a:r>
          </a:p>
          <a:p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tiết</a:t>
            </a:r>
            <a:r>
              <a:rPr lang="en-US" dirty="0"/>
              <a:t> </a:t>
            </a:r>
            <a:r>
              <a:rPr lang="en-US" dirty="0" err="1"/>
              <a:t>dịch</a:t>
            </a:r>
            <a:r>
              <a:rPr lang="en-US" dirty="0"/>
              <a:t> </a:t>
            </a:r>
            <a:r>
              <a:rPr lang="en-US" dirty="0" err="1"/>
              <a:t>bất</a:t>
            </a:r>
            <a:r>
              <a:rPr lang="en-US" dirty="0"/>
              <a:t> </a:t>
            </a:r>
            <a:r>
              <a:rPr lang="en-US" dirty="0" err="1"/>
              <a:t>thường</a:t>
            </a:r>
            <a:r>
              <a:rPr lang="en-US" dirty="0"/>
              <a:t> </a:t>
            </a:r>
            <a:r>
              <a:rPr lang="en-US" dirty="0" err="1"/>
              <a:t>âm</a:t>
            </a:r>
            <a:r>
              <a:rPr lang="en-US" dirty="0"/>
              <a:t> </a:t>
            </a:r>
            <a:r>
              <a:rPr lang="en-US" dirty="0" err="1"/>
              <a:t>đạo</a:t>
            </a:r>
            <a:r>
              <a:rPr lang="en-US" dirty="0"/>
              <a:t> hay </a:t>
            </a:r>
            <a:r>
              <a:rPr lang="en-US" dirty="0" err="1"/>
              <a:t>không</a:t>
            </a:r>
            <a:endParaRPr lang="en-US" dirty="0"/>
          </a:p>
          <a:p>
            <a:r>
              <a:rPr lang="en-US" dirty="0" err="1"/>
              <a:t>Triệu</a:t>
            </a:r>
            <a:r>
              <a:rPr lang="en-US" dirty="0"/>
              <a:t> </a:t>
            </a:r>
            <a:r>
              <a:rPr lang="en-US" dirty="0" err="1"/>
              <a:t>chứng</a:t>
            </a:r>
            <a:r>
              <a:rPr lang="en-US" dirty="0"/>
              <a:t> </a:t>
            </a:r>
            <a:r>
              <a:rPr lang="en-US" dirty="0" err="1"/>
              <a:t>gợi</a:t>
            </a:r>
            <a:r>
              <a:rPr lang="en-US" dirty="0"/>
              <a:t> ý </a:t>
            </a:r>
            <a:r>
              <a:rPr lang="en-US" dirty="0" err="1"/>
              <a:t>tình</a:t>
            </a:r>
            <a:r>
              <a:rPr lang="en-US" dirty="0"/>
              <a:t> </a:t>
            </a:r>
            <a:r>
              <a:rPr lang="en-US" dirty="0" err="1"/>
              <a:t>trạng</a:t>
            </a:r>
            <a:r>
              <a:rPr lang="en-US" dirty="0"/>
              <a:t> </a:t>
            </a:r>
            <a:r>
              <a:rPr lang="en-US" dirty="0" err="1"/>
              <a:t>tiền</a:t>
            </a:r>
            <a:r>
              <a:rPr lang="en-US" dirty="0"/>
              <a:t> </a:t>
            </a:r>
            <a:r>
              <a:rPr lang="en-US" dirty="0" err="1"/>
              <a:t>mãn</a:t>
            </a:r>
            <a:r>
              <a:rPr lang="en-US" dirty="0"/>
              <a:t> </a:t>
            </a:r>
            <a:r>
              <a:rPr lang="en-US" dirty="0" err="1"/>
              <a:t>kinh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57091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err="1"/>
              <a:t>Tiền</a:t>
            </a:r>
            <a:r>
              <a:rPr lang="en-US" dirty="0"/>
              <a:t> </a:t>
            </a:r>
            <a:r>
              <a:rPr lang="en-US" dirty="0" err="1"/>
              <a:t>căn</a:t>
            </a:r>
            <a:endParaRPr lang="en-US" dirty="0"/>
          </a:p>
          <a:p>
            <a:r>
              <a:rPr lang="en-US" dirty="0" err="1"/>
              <a:t>Đặc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chu</a:t>
            </a:r>
            <a:r>
              <a:rPr lang="en-US" dirty="0"/>
              <a:t> </a:t>
            </a:r>
            <a:r>
              <a:rPr lang="en-US" dirty="0" err="1"/>
              <a:t>kỳ</a:t>
            </a:r>
            <a:r>
              <a:rPr lang="en-US" dirty="0"/>
              <a:t> </a:t>
            </a:r>
            <a:r>
              <a:rPr lang="en-US" dirty="0" err="1"/>
              <a:t>kinh</a:t>
            </a:r>
            <a:r>
              <a:rPr lang="en-US" dirty="0"/>
              <a:t>: </a:t>
            </a:r>
            <a:r>
              <a:rPr lang="en-US" dirty="0" err="1"/>
              <a:t>những</a:t>
            </a:r>
            <a:r>
              <a:rPr lang="en-US" dirty="0"/>
              <a:t> </a:t>
            </a:r>
            <a:r>
              <a:rPr lang="en-US" dirty="0" err="1"/>
              <a:t>chu</a:t>
            </a:r>
            <a:r>
              <a:rPr lang="en-US" dirty="0"/>
              <a:t> </a:t>
            </a:r>
            <a:r>
              <a:rPr lang="en-US" dirty="0" err="1"/>
              <a:t>kỳ</a:t>
            </a:r>
            <a:r>
              <a:rPr lang="en-US" dirty="0"/>
              <a:t> </a:t>
            </a:r>
            <a:r>
              <a:rPr lang="en-US" dirty="0" err="1"/>
              <a:t>gần</a:t>
            </a:r>
            <a:r>
              <a:rPr lang="en-US" dirty="0"/>
              <a:t> </a:t>
            </a:r>
            <a:r>
              <a:rPr lang="en-US" dirty="0" err="1"/>
              <a:t>đây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ngắn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hay </a:t>
            </a:r>
            <a:r>
              <a:rPr lang="en-US" dirty="0" err="1"/>
              <a:t>không</a:t>
            </a:r>
            <a:r>
              <a:rPr lang="en-US" dirty="0"/>
              <a:t>,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giảm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lượng</a:t>
            </a:r>
            <a:r>
              <a:rPr lang="en-US" dirty="0"/>
              <a:t> </a:t>
            </a:r>
            <a:r>
              <a:rPr lang="en-US" dirty="0" err="1"/>
              <a:t>trước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xảy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lần</a:t>
            </a:r>
            <a:r>
              <a:rPr lang="en-US" dirty="0"/>
              <a:t> </a:t>
            </a:r>
            <a:r>
              <a:rPr lang="en-US" dirty="0" err="1"/>
              <a:t>hành</a:t>
            </a:r>
            <a:r>
              <a:rPr lang="en-US" dirty="0"/>
              <a:t> </a:t>
            </a:r>
            <a:r>
              <a:rPr lang="en-US" dirty="0" err="1"/>
              <a:t>kinh</a:t>
            </a:r>
            <a:r>
              <a:rPr lang="en-US" dirty="0"/>
              <a:t> 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đợt</a:t>
            </a:r>
            <a:r>
              <a:rPr lang="en-US" dirty="0"/>
              <a:t> </a:t>
            </a:r>
            <a:r>
              <a:rPr lang="en-US" dirty="0" err="1"/>
              <a:t>này</a:t>
            </a:r>
            <a:endParaRPr lang="en-US" dirty="0"/>
          </a:p>
          <a:p>
            <a:r>
              <a:rPr lang="en-US" dirty="0" err="1"/>
              <a:t>Tiền</a:t>
            </a:r>
            <a:r>
              <a:rPr lang="en-US" dirty="0"/>
              <a:t> </a:t>
            </a:r>
            <a:r>
              <a:rPr lang="en-US" dirty="0" err="1"/>
              <a:t>căn</a:t>
            </a:r>
            <a:r>
              <a:rPr lang="en-US" dirty="0"/>
              <a:t> K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gia</a:t>
            </a:r>
            <a:r>
              <a:rPr lang="en-US" dirty="0"/>
              <a:t> </a:t>
            </a:r>
            <a:r>
              <a:rPr lang="en-US" dirty="0" err="1"/>
              <a:t>đình</a:t>
            </a:r>
            <a:endParaRPr lang="en-US" dirty="0"/>
          </a:p>
          <a:p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lần</a:t>
            </a:r>
            <a:r>
              <a:rPr lang="en-US" dirty="0"/>
              <a:t> </a:t>
            </a:r>
            <a:r>
              <a:rPr lang="en-US" dirty="0" err="1"/>
              <a:t>khám</a:t>
            </a:r>
            <a:r>
              <a:rPr lang="en-US" dirty="0"/>
              <a:t> </a:t>
            </a:r>
            <a:r>
              <a:rPr lang="en-US" dirty="0" err="1"/>
              <a:t>phát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ASCUS </a:t>
            </a:r>
            <a:r>
              <a:rPr lang="en-US" dirty="0" err="1"/>
              <a:t>lần</a:t>
            </a:r>
            <a:r>
              <a:rPr lang="en-US" dirty="0"/>
              <a:t> </a:t>
            </a:r>
            <a:r>
              <a:rPr lang="en-US" dirty="0" err="1"/>
              <a:t>trước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ghi</a:t>
            </a:r>
            <a:r>
              <a:rPr lang="en-US" dirty="0"/>
              <a:t>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khối</a:t>
            </a:r>
            <a:r>
              <a:rPr lang="en-US" dirty="0"/>
              <a:t> </a:t>
            </a:r>
            <a:r>
              <a:rPr lang="en-US" dirty="0" err="1"/>
              <a:t>bất</a:t>
            </a:r>
            <a:r>
              <a:rPr lang="en-US" dirty="0"/>
              <a:t> </a:t>
            </a:r>
            <a:r>
              <a:rPr lang="en-US" dirty="0" err="1"/>
              <a:t>thường</a:t>
            </a:r>
            <a:r>
              <a:rPr lang="en-US" dirty="0"/>
              <a:t> </a:t>
            </a:r>
            <a:r>
              <a:rPr lang="en-US" dirty="0" err="1"/>
              <a:t>gì</a:t>
            </a:r>
            <a:r>
              <a:rPr lang="en-US" dirty="0"/>
              <a:t> </a:t>
            </a:r>
            <a:r>
              <a:rPr lang="en-US" dirty="0" err="1"/>
              <a:t>chèn</a:t>
            </a:r>
            <a:r>
              <a:rPr lang="en-US" dirty="0"/>
              <a:t> </a:t>
            </a:r>
            <a:r>
              <a:rPr lang="en-US" dirty="0" err="1"/>
              <a:t>ép</a:t>
            </a:r>
            <a:r>
              <a:rPr lang="en-US" dirty="0"/>
              <a:t> </a:t>
            </a:r>
            <a:r>
              <a:rPr lang="en-US" dirty="0" err="1"/>
              <a:t>vùng</a:t>
            </a:r>
            <a:r>
              <a:rPr lang="en-US" dirty="0"/>
              <a:t> </a:t>
            </a:r>
            <a:r>
              <a:rPr lang="en-US" dirty="0" err="1"/>
              <a:t>chậu</a:t>
            </a:r>
            <a:r>
              <a:rPr lang="en-US" dirty="0"/>
              <a:t> </a:t>
            </a:r>
            <a:r>
              <a:rPr lang="en-US" dirty="0" err="1"/>
              <a:t>không</a:t>
            </a:r>
            <a:endParaRPr lang="en-US" dirty="0"/>
          </a:p>
          <a:p>
            <a:r>
              <a:rPr lang="en-US" dirty="0" err="1"/>
              <a:t>Lần</a:t>
            </a:r>
            <a:r>
              <a:rPr lang="en-US" dirty="0"/>
              <a:t> </a:t>
            </a:r>
            <a:r>
              <a:rPr lang="en-US" dirty="0" err="1"/>
              <a:t>đó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quả</a:t>
            </a:r>
            <a:r>
              <a:rPr lang="en-US" dirty="0"/>
              <a:t> </a:t>
            </a:r>
            <a:r>
              <a:rPr lang="en-US" dirty="0" err="1"/>
              <a:t>siêu</a:t>
            </a:r>
            <a:r>
              <a:rPr lang="en-US" dirty="0"/>
              <a:t> </a:t>
            </a:r>
            <a:r>
              <a:rPr lang="en-US" dirty="0" err="1"/>
              <a:t>âm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phát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bất</a:t>
            </a:r>
            <a:r>
              <a:rPr lang="en-US" dirty="0"/>
              <a:t> </a:t>
            </a:r>
            <a:r>
              <a:rPr lang="en-US" dirty="0" err="1"/>
              <a:t>thường</a:t>
            </a:r>
            <a:r>
              <a:rPr lang="en-US" dirty="0"/>
              <a:t> </a:t>
            </a:r>
            <a:r>
              <a:rPr lang="en-US" dirty="0" err="1"/>
              <a:t>gì</a:t>
            </a:r>
            <a:r>
              <a:rPr lang="en-US" dirty="0"/>
              <a:t> hay </a:t>
            </a:r>
            <a:r>
              <a:rPr lang="en-US" dirty="0" err="1"/>
              <a:t>không</a:t>
            </a:r>
            <a:endParaRPr lang="en-US" dirty="0"/>
          </a:p>
          <a:p>
            <a:r>
              <a:rPr lang="en-US" dirty="0" err="1"/>
              <a:t>Bn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lên</a:t>
            </a:r>
            <a:r>
              <a:rPr lang="en-US" dirty="0"/>
              <a:t> </a:t>
            </a:r>
            <a:r>
              <a:rPr lang="en-US" dirty="0" err="1"/>
              <a:t>kế</a:t>
            </a:r>
            <a:r>
              <a:rPr lang="en-US" dirty="0"/>
              <a:t> </a:t>
            </a:r>
            <a:r>
              <a:rPr lang="en-US" dirty="0" err="1"/>
              <a:t>hoạch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 dirty="0"/>
              <a:t> </a:t>
            </a:r>
            <a:r>
              <a:rPr lang="en-US" dirty="0" err="1"/>
              <a:t>dõi</a:t>
            </a:r>
            <a:r>
              <a:rPr lang="en-US" dirty="0"/>
              <a:t> ASCUS HPV (+) </a:t>
            </a:r>
            <a:r>
              <a:rPr lang="en-US" dirty="0" err="1"/>
              <a:t>này</a:t>
            </a:r>
            <a:r>
              <a:rPr lang="en-US" dirty="0"/>
              <a:t>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 err="1"/>
              <a:t>thế</a:t>
            </a:r>
            <a:r>
              <a:rPr lang="en-US" dirty="0"/>
              <a:t> </a:t>
            </a:r>
            <a:r>
              <a:rPr lang="en-US" dirty="0" err="1"/>
              <a:t>nào</a:t>
            </a:r>
            <a:endParaRPr lang="en-US" dirty="0"/>
          </a:p>
          <a:p>
            <a:r>
              <a:rPr lang="en-US" dirty="0" err="1"/>
              <a:t>Đã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khảo</a:t>
            </a:r>
            <a:r>
              <a:rPr lang="en-US" dirty="0"/>
              <a:t> </a:t>
            </a:r>
            <a:r>
              <a:rPr lang="en-US" dirty="0" err="1"/>
              <a:t>sát</a:t>
            </a:r>
            <a:r>
              <a:rPr lang="en-US" dirty="0"/>
              <a:t>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 NMTC ở </a:t>
            </a:r>
            <a:r>
              <a:rPr lang="en-US" dirty="0" err="1"/>
              <a:t>lần</a:t>
            </a:r>
            <a:r>
              <a:rPr lang="en-US" dirty="0"/>
              <a:t> </a:t>
            </a:r>
            <a:r>
              <a:rPr lang="en-US" dirty="0" err="1"/>
              <a:t>khám</a:t>
            </a:r>
            <a:r>
              <a:rPr lang="en-US" dirty="0"/>
              <a:t> </a:t>
            </a:r>
            <a:r>
              <a:rPr lang="en-US" dirty="0" err="1"/>
              <a:t>trước</a:t>
            </a:r>
            <a:r>
              <a:rPr lang="en-US" dirty="0"/>
              <a:t> </a:t>
            </a:r>
            <a:r>
              <a:rPr lang="en-US" dirty="0" err="1"/>
              <a:t>chưa</a:t>
            </a:r>
            <a:endParaRPr lang="en-US" dirty="0"/>
          </a:p>
          <a:p>
            <a:r>
              <a:rPr lang="en-US" dirty="0" err="1"/>
              <a:t>Tiền</a:t>
            </a:r>
            <a:r>
              <a:rPr lang="en-US" dirty="0"/>
              <a:t> </a:t>
            </a:r>
            <a:r>
              <a:rPr lang="en-US" dirty="0" err="1"/>
              <a:t>căn</a:t>
            </a:r>
            <a:r>
              <a:rPr lang="en-US" dirty="0"/>
              <a:t> </a:t>
            </a:r>
            <a:r>
              <a:rPr lang="en-US" dirty="0" err="1"/>
              <a:t>mắc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bệnh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ĐTĐ, </a:t>
            </a:r>
            <a:r>
              <a:rPr lang="en-US" dirty="0" err="1"/>
              <a:t>chảy</a:t>
            </a:r>
            <a:r>
              <a:rPr lang="en-US" dirty="0"/>
              <a:t> </a:t>
            </a:r>
            <a:r>
              <a:rPr lang="en-US" dirty="0" err="1"/>
              <a:t>máu</a:t>
            </a:r>
            <a:r>
              <a:rPr lang="en-US" dirty="0"/>
              <a:t> </a:t>
            </a:r>
            <a:r>
              <a:rPr lang="en-US" dirty="0" err="1"/>
              <a:t>khó</a:t>
            </a:r>
            <a:r>
              <a:rPr lang="en-US" dirty="0"/>
              <a:t> </a:t>
            </a:r>
            <a:r>
              <a:rPr lang="en-US" dirty="0" err="1"/>
              <a:t>cầm</a:t>
            </a:r>
            <a:r>
              <a:rPr lang="en-US" dirty="0"/>
              <a:t>, K </a:t>
            </a:r>
            <a:r>
              <a:rPr lang="en-US" dirty="0" err="1"/>
              <a:t>đại</a:t>
            </a:r>
            <a:r>
              <a:rPr lang="en-US" dirty="0"/>
              <a:t> </a:t>
            </a:r>
            <a:r>
              <a:rPr lang="en-US" dirty="0" err="1"/>
              <a:t>trực</a:t>
            </a:r>
            <a:r>
              <a:rPr lang="en-US" dirty="0"/>
              <a:t> </a:t>
            </a:r>
            <a:r>
              <a:rPr lang="en-US" dirty="0" err="1"/>
              <a:t>tràng</a:t>
            </a:r>
            <a:endParaRPr lang="en-US" dirty="0"/>
          </a:p>
          <a:p>
            <a:r>
              <a:rPr lang="en-US" dirty="0" err="1"/>
              <a:t>Tiền</a:t>
            </a:r>
            <a:r>
              <a:rPr lang="en-US" dirty="0"/>
              <a:t> </a:t>
            </a:r>
            <a:r>
              <a:rPr lang="en-US" dirty="0" err="1"/>
              <a:t>căn</a:t>
            </a:r>
            <a:r>
              <a:rPr lang="en-US" dirty="0"/>
              <a:t>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thuốc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25532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</a:t>
            </a:r>
            <a:r>
              <a:rPr lang="en-US" dirty="0" err="1"/>
              <a:t>Khám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Dấu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</a:t>
            </a:r>
            <a:r>
              <a:rPr lang="en-US" dirty="0" err="1"/>
              <a:t>huyết</a:t>
            </a:r>
            <a:r>
              <a:rPr lang="en-US" dirty="0"/>
              <a:t> </a:t>
            </a:r>
            <a:r>
              <a:rPr lang="en-US" dirty="0" err="1"/>
              <a:t>nơi</a:t>
            </a:r>
            <a:r>
              <a:rPr lang="en-US" dirty="0"/>
              <a:t> </a:t>
            </a:r>
            <a:r>
              <a:rPr lang="en-US" dirty="0" err="1"/>
              <a:t>khác</a:t>
            </a:r>
            <a:endParaRPr lang="en-US" dirty="0"/>
          </a:p>
          <a:p>
            <a:r>
              <a:rPr lang="en-US" dirty="0" err="1"/>
              <a:t>Khám</a:t>
            </a:r>
            <a:r>
              <a:rPr lang="en-US" dirty="0"/>
              <a:t> </a:t>
            </a:r>
            <a:r>
              <a:rPr lang="en-US" dirty="0" err="1"/>
              <a:t>trực</a:t>
            </a:r>
            <a:r>
              <a:rPr lang="en-US" dirty="0"/>
              <a:t> </a:t>
            </a:r>
            <a:r>
              <a:rPr lang="en-US" dirty="0" err="1"/>
              <a:t>tràng</a:t>
            </a:r>
            <a:endParaRPr lang="en-US" dirty="0"/>
          </a:p>
          <a:p>
            <a:r>
              <a:rPr lang="en-US" dirty="0" err="1"/>
              <a:t>Khám</a:t>
            </a:r>
            <a:r>
              <a:rPr lang="en-US" dirty="0"/>
              <a:t> 2 </a:t>
            </a:r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 dirty="0" err="1"/>
              <a:t>phụ</a:t>
            </a:r>
            <a:endParaRPr lang="en-US" dirty="0"/>
          </a:p>
          <a:p>
            <a:r>
              <a:rPr lang="en-US" dirty="0" err="1"/>
              <a:t>Khám</a:t>
            </a:r>
            <a:r>
              <a:rPr lang="en-US" dirty="0"/>
              <a:t> </a:t>
            </a:r>
            <a:r>
              <a:rPr lang="en-US" dirty="0" err="1"/>
              <a:t>bụng</a:t>
            </a:r>
            <a:endParaRPr lang="en-US" dirty="0"/>
          </a:p>
          <a:p>
            <a:r>
              <a:rPr lang="en-US" dirty="0" err="1"/>
              <a:t>Khám</a:t>
            </a:r>
            <a:r>
              <a:rPr lang="en-US" dirty="0"/>
              <a:t> </a:t>
            </a:r>
            <a:r>
              <a:rPr lang="en-US" dirty="0" err="1"/>
              <a:t>phổi</a:t>
            </a:r>
            <a:endParaRPr lang="en-US" dirty="0"/>
          </a:p>
          <a:p>
            <a:r>
              <a:rPr lang="en-US" dirty="0" err="1"/>
              <a:t>Khám</a:t>
            </a:r>
            <a:r>
              <a:rPr lang="en-US" dirty="0"/>
              <a:t> </a:t>
            </a:r>
            <a:r>
              <a:rPr lang="en-US" dirty="0" err="1"/>
              <a:t>tìm</a:t>
            </a:r>
            <a:r>
              <a:rPr lang="en-US" dirty="0"/>
              <a:t> </a:t>
            </a:r>
            <a:r>
              <a:rPr lang="en-US" dirty="0" err="1"/>
              <a:t>hạch</a:t>
            </a:r>
            <a:r>
              <a:rPr lang="en-US" dirty="0"/>
              <a:t> </a:t>
            </a:r>
            <a:r>
              <a:rPr lang="en-US" dirty="0" err="1"/>
              <a:t>vùng</a:t>
            </a:r>
            <a:r>
              <a:rPr lang="en-US" dirty="0"/>
              <a:t> </a:t>
            </a:r>
            <a:r>
              <a:rPr lang="en-US" dirty="0" err="1"/>
              <a:t>chậu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46023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</a:t>
            </a:r>
            <a:r>
              <a:rPr lang="en-US" dirty="0" err="1"/>
              <a:t>Chẩn</a:t>
            </a:r>
            <a:r>
              <a:rPr lang="en-US" dirty="0"/>
              <a:t> </a:t>
            </a:r>
            <a:r>
              <a:rPr lang="en-US" dirty="0" err="1"/>
              <a:t>đoán</a:t>
            </a:r>
            <a:r>
              <a:rPr lang="en-US" dirty="0"/>
              <a:t> AUB </a:t>
            </a:r>
            <a:r>
              <a:rPr lang="en-US" dirty="0" err="1"/>
              <a:t>theo</a:t>
            </a:r>
            <a:r>
              <a:rPr lang="en-US" dirty="0"/>
              <a:t> FIGO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nghĩ</a:t>
            </a:r>
            <a:r>
              <a:rPr lang="en-US" dirty="0"/>
              <a:t> do </a:t>
            </a:r>
            <a:r>
              <a:rPr lang="en-US" dirty="0" err="1"/>
              <a:t>nhóm</a:t>
            </a:r>
            <a:r>
              <a:rPr lang="en-US" dirty="0"/>
              <a:t> </a:t>
            </a:r>
            <a:r>
              <a:rPr lang="en-US" dirty="0" err="1"/>
              <a:t>nguyên</a:t>
            </a:r>
            <a:r>
              <a:rPr lang="en-US" dirty="0"/>
              <a:t> </a:t>
            </a:r>
            <a:r>
              <a:rPr lang="en-US" dirty="0" err="1"/>
              <a:t>nhân</a:t>
            </a:r>
            <a:r>
              <a:rPr lang="en-US" dirty="0"/>
              <a:t> COEIN </a:t>
            </a:r>
            <a:r>
              <a:rPr lang="en-US" dirty="0" err="1"/>
              <a:t>vì</a:t>
            </a:r>
            <a:r>
              <a:rPr lang="en-US" dirty="0"/>
              <a:t> </a:t>
            </a:r>
          </a:p>
          <a:p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ghi</a:t>
            </a:r>
            <a:r>
              <a:rPr lang="en-US" dirty="0"/>
              <a:t>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vết</a:t>
            </a:r>
            <a:r>
              <a:rPr lang="en-US" dirty="0"/>
              <a:t> </a:t>
            </a:r>
            <a:r>
              <a:rPr lang="en-US" dirty="0" err="1"/>
              <a:t>bầm</a:t>
            </a:r>
            <a:r>
              <a:rPr lang="en-US" dirty="0"/>
              <a:t> </a:t>
            </a:r>
            <a:r>
              <a:rPr lang="en-US" dirty="0" err="1"/>
              <a:t>máu</a:t>
            </a:r>
            <a:r>
              <a:rPr lang="en-US" dirty="0"/>
              <a:t>, </a:t>
            </a:r>
            <a:r>
              <a:rPr lang="en-US" dirty="0" err="1"/>
              <a:t>chấm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</a:t>
            </a:r>
            <a:r>
              <a:rPr lang="en-US" dirty="0" err="1"/>
              <a:t>huyết</a:t>
            </a:r>
            <a:r>
              <a:rPr lang="en-US" dirty="0"/>
              <a:t>, </a:t>
            </a:r>
            <a:r>
              <a:rPr lang="en-US" dirty="0" err="1"/>
              <a:t>tiền</a:t>
            </a:r>
            <a:r>
              <a:rPr lang="en-US" dirty="0"/>
              <a:t> </a:t>
            </a:r>
            <a:r>
              <a:rPr lang="en-US" dirty="0" err="1"/>
              <a:t>căn</a:t>
            </a:r>
            <a:r>
              <a:rPr lang="en-US" dirty="0"/>
              <a:t> RL </a:t>
            </a:r>
            <a:r>
              <a:rPr lang="en-US" dirty="0" err="1"/>
              <a:t>đông</a:t>
            </a:r>
            <a:r>
              <a:rPr lang="en-US" dirty="0"/>
              <a:t> </a:t>
            </a:r>
            <a:r>
              <a:rPr lang="en-US" dirty="0" err="1"/>
              <a:t>cầm</a:t>
            </a:r>
            <a:r>
              <a:rPr lang="en-US" dirty="0"/>
              <a:t> </a:t>
            </a:r>
            <a:r>
              <a:rPr lang="en-US" dirty="0" err="1"/>
              <a:t>máu</a:t>
            </a:r>
            <a:endParaRPr lang="en-US" dirty="0"/>
          </a:p>
          <a:p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tiền</a:t>
            </a:r>
            <a:r>
              <a:rPr lang="en-US" dirty="0"/>
              <a:t> </a:t>
            </a:r>
            <a:r>
              <a:rPr lang="en-US" dirty="0" err="1"/>
              <a:t>căn</a:t>
            </a:r>
            <a:r>
              <a:rPr lang="en-US" dirty="0"/>
              <a:t> </a:t>
            </a:r>
            <a:r>
              <a:rPr lang="en-US" dirty="0" err="1"/>
              <a:t>viêm</a:t>
            </a:r>
            <a:r>
              <a:rPr lang="en-US" dirty="0"/>
              <a:t> </a:t>
            </a:r>
            <a:r>
              <a:rPr lang="en-US" dirty="0" err="1"/>
              <a:t>mạn</a:t>
            </a:r>
            <a:r>
              <a:rPr lang="en-US" dirty="0"/>
              <a:t> </a:t>
            </a:r>
            <a:r>
              <a:rPr lang="en-US" dirty="0" err="1"/>
              <a:t>tử</a:t>
            </a:r>
            <a:r>
              <a:rPr lang="en-US" dirty="0"/>
              <a:t> </a:t>
            </a:r>
            <a:r>
              <a:rPr lang="en-US" dirty="0" err="1"/>
              <a:t>cung</a:t>
            </a:r>
            <a:endParaRPr lang="en-US" dirty="0"/>
          </a:p>
          <a:p>
            <a:r>
              <a:rPr lang="en-US" dirty="0" err="1"/>
              <a:t>Không</a:t>
            </a:r>
            <a:r>
              <a:rPr lang="en-US" dirty="0"/>
              <a:t> dung </a:t>
            </a:r>
            <a:r>
              <a:rPr lang="en-US" dirty="0" err="1"/>
              <a:t>thuốc</a:t>
            </a:r>
            <a:r>
              <a:rPr lang="en-US" dirty="0"/>
              <a:t> </a:t>
            </a:r>
            <a:r>
              <a:rPr lang="en-US" dirty="0" err="1"/>
              <a:t>gì</a:t>
            </a:r>
            <a:r>
              <a:rPr lang="en-US" dirty="0"/>
              <a:t> </a:t>
            </a:r>
            <a:r>
              <a:rPr lang="en-US" dirty="0" err="1"/>
              <a:t>đặc</a:t>
            </a:r>
            <a:r>
              <a:rPr lang="en-US" dirty="0"/>
              <a:t> </a:t>
            </a:r>
            <a:r>
              <a:rPr lang="en-US" dirty="0" err="1"/>
              <a:t>biệt</a:t>
            </a:r>
            <a:r>
              <a:rPr lang="en-US" dirty="0"/>
              <a:t> </a:t>
            </a:r>
            <a:r>
              <a:rPr lang="en-US" dirty="0" err="1"/>
              <a:t>gần</a:t>
            </a:r>
            <a:r>
              <a:rPr lang="en-US" dirty="0"/>
              <a:t> </a:t>
            </a:r>
            <a:r>
              <a:rPr lang="en-US" dirty="0" err="1"/>
              <a:t>đây</a:t>
            </a:r>
            <a:r>
              <a:rPr lang="en-US" dirty="0"/>
              <a:t>. </a:t>
            </a:r>
            <a:r>
              <a:rPr lang="en-US" dirty="0" err="1"/>
              <a:t>Bn</a:t>
            </a:r>
            <a:r>
              <a:rPr lang="en-US" dirty="0"/>
              <a:t> dung E-P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/>
              <a:t> AUB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siêu</a:t>
            </a:r>
            <a:r>
              <a:rPr lang="en-US" dirty="0"/>
              <a:t> </a:t>
            </a:r>
            <a:r>
              <a:rPr lang="en-US" dirty="0" err="1"/>
              <a:t>âm</a:t>
            </a:r>
            <a:r>
              <a:rPr lang="en-US" dirty="0"/>
              <a:t> </a:t>
            </a:r>
            <a:r>
              <a:rPr lang="en-US" dirty="0" err="1"/>
              <a:t>ghi</a:t>
            </a:r>
            <a:r>
              <a:rPr lang="en-US" dirty="0"/>
              <a:t>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khối</a:t>
            </a:r>
            <a:r>
              <a:rPr lang="en-US" dirty="0"/>
              <a:t> </a:t>
            </a: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nhóm</a:t>
            </a:r>
            <a:r>
              <a:rPr lang="en-US" dirty="0"/>
              <a:t> </a:t>
            </a:r>
            <a:r>
              <a:rPr lang="en-US" dirty="0" err="1"/>
              <a:t>nguyên</a:t>
            </a:r>
            <a:r>
              <a:rPr lang="en-US" dirty="0"/>
              <a:t> </a:t>
            </a:r>
            <a:r>
              <a:rPr lang="en-US" dirty="0" err="1"/>
              <a:t>nhân</a:t>
            </a:r>
            <a:r>
              <a:rPr lang="en-US" dirty="0"/>
              <a:t> </a:t>
            </a:r>
            <a:r>
              <a:rPr lang="en-US" dirty="0" err="1"/>
              <a:t>cấu</a:t>
            </a:r>
            <a:r>
              <a:rPr lang="en-US" dirty="0"/>
              <a:t> </a:t>
            </a:r>
            <a:r>
              <a:rPr lang="en-US" dirty="0" err="1"/>
              <a:t>trúc</a:t>
            </a:r>
            <a:r>
              <a:rPr lang="en-US" dirty="0"/>
              <a:t>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tại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</a:t>
            </a:r>
            <a:r>
              <a:rPr lang="en-US" dirty="0" err="1"/>
              <a:t>trừ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AUB-A, AUB-</a:t>
            </a:r>
            <a:r>
              <a:rPr lang="en-US" dirty="0" err="1"/>
              <a:t>Lsm</a:t>
            </a:r>
            <a:r>
              <a:rPr lang="en-US" dirty="0"/>
              <a:t>, AUB-M do: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ảnh</a:t>
            </a:r>
            <a:r>
              <a:rPr lang="en-US" dirty="0"/>
              <a:t> </a:t>
            </a:r>
            <a:r>
              <a:rPr lang="en-US" dirty="0" err="1"/>
              <a:t>siêu</a:t>
            </a:r>
            <a:r>
              <a:rPr lang="en-US" dirty="0"/>
              <a:t> </a:t>
            </a:r>
            <a:r>
              <a:rPr lang="en-US" dirty="0" err="1"/>
              <a:t>âm</a:t>
            </a:r>
            <a:r>
              <a:rPr lang="en-US" dirty="0"/>
              <a:t> </a:t>
            </a:r>
            <a:r>
              <a:rPr lang="en-US" dirty="0" err="1"/>
              <a:t>thấy</a:t>
            </a:r>
            <a:r>
              <a:rPr lang="en-US" dirty="0"/>
              <a:t> </a:t>
            </a:r>
            <a:r>
              <a:rPr lang="en-US" dirty="0" err="1"/>
              <a:t>khối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giới</a:t>
            </a:r>
            <a:r>
              <a:rPr lang="en-US" dirty="0"/>
              <a:t> </a:t>
            </a:r>
            <a:r>
              <a:rPr lang="en-US" dirty="0" err="1"/>
              <a:t>hạn</a:t>
            </a:r>
            <a:r>
              <a:rPr lang="en-US" dirty="0"/>
              <a:t> </a:t>
            </a:r>
            <a:r>
              <a:rPr lang="en-US" dirty="0" err="1"/>
              <a:t>rõ</a:t>
            </a:r>
            <a:r>
              <a:rPr lang="en-US" dirty="0"/>
              <a:t>, </a:t>
            </a:r>
            <a:r>
              <a:rPr lang="en-US" dirty="0" err="1"/>
              <a:t>gần</a:t>
            </a:r>
            <a:r>
              <a:rPr lang="en-US" dirty="0"/>
              <a:t> </a:t>
            </a:r>
            <a:r>
              <a:rPr lang="en-US" dirty="0" err="1"/>
              <a:t>niêm</a:t>
            </a:r>
            <a:r>
              <a:rPr lang="en-US" dirty="0"/>
              <a:t> </a:t>
            </a:r>
            <a:r>
              <a:rPr lang="en-US" dirty="0" err="1"/>
              <a:t>mạc</a:t>
            </a:r>
            <a:r>
              <a:rPr lang="en-US" dirty="0"/>
              <a:t> </a:t>
            </a:r>
            <a:r>
              <a:rPr lang="en-US" dirty="0" err="1"/>
              <a:t>nên</a:t>
            </a:r>
            <a:r>
              <a:rPr lang="en-US" dirty="0"/>
              <a:t> </a:t>
            </a:r>
            <a:r>
              <a:rPr lang="en-US" dirty="0" err="1"/>
              <a:t>nghĩ</a:t>
            </a:r>
            <a:r>
              <a:rPr lang="en-US" dirty="0"/>
              <a:t> 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thuộc</a:t>
            </a:r>
            <a:r>
              <a:rPr lang="en-US" dirty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FIGO 2 </a:t>
            </a:r>
            <a:r>
              <a:rPr lang="en-US" dirty="0" err="1"/>
              <a:t>hoặc</a:t>
            </a:r>
            <a:r>
              <a:rPr lang="en-US" dirty="0"/>
              <a:t> 3 </a:t>
            </a:r>
            <a:r>
              <a:rPr lang="en-US" dirty="0" err="1"/>
              <a:t>cho</a:t>
            </a:r>
            <a:r>
              <a:rPr lang="en-US" dirty="0"/>
              <a:t> u </a:t>
            </a:r>
            <a:r>
              <a:rPr lang="en-US" dirty="0" err="1"/>
              <a:t>xơ</a:t>
            </a:r>
            <a:r>
              <a:rPr lang="en-US" dirty="0"/>
              <a:t> </a:t>
            </a:r>
            <a:r>
              <a:rPr lang="en-US" dirty="0" err="1"/>
              <a:t>tử</a:t>
            </a:r>
            <a:r>
              <a:rPr lang="en-US" dirty="0"/>
              <a:t> </a:t>
            </a:r>
            <a:r>
              <a:rPr lang="en-US" dirty="0" err="1"/>
              <a:t>cung</a:t>
            </a:r>
            <a:r>
              <a:rPr lang="en-US" dirty="0"/>
              <a:t>, </a:t>
            </a:r>
            <a:r>
              <a:rPr lang="en-US" dirty="0" err="1"/>
              <a:t>ít</a:t>
            </a:r>
            <a:r>
              <a:rPr lang="en-US" dirty="0"/>
              <a:t> </a:t>
            </a:r>
            <a:r>
              <a:rPr lang="en-US" dirty="0" err="1"/>
              <a:t>nghĩ</a:t>
            </a:r>
            <a:r>
              <a:rPr lang="en-US" dirty="0"/>
              <a:t> </a:t>
            </a:r>
            <a:r>
              <a:rPr lang="en-US" dirty="0" err="1"/>
              <a:t>adenomyosis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ảnh</a:t>
            </a:r>
            <a:r>
              <a:rPr lang="en-US" dirty="0"/>
              <a:t> </a:t>
            </a:r>
            <a:r>
              <a:rPr lang="en-US" dirty="0" err="1"/>
              <a:t>siêu</a:t>
            </a:r>
            <a:r>
              <a:rPr lang="en-US" dirty="0"/>
              <a:t> </a:t>
            </a:r>
            <a:r>
              <a:rPr lang="en-US" dirty="0" err="1"/>
              <a:t>âm</a:t>
            </a:r>
            <a:r>
              <a:rPr lang="en-US" dirty="0"/>
              <a:t> </a:t>
            </a:r>
            <a:r>
              <a:rPr lang="en-US" dirty="0" err="1"/>
              <a:t>này</a:t>
            </a:r>
            <a:r>
              <a:rPr lang="en-US" dirty="0"/>
              <a:t> </a:t>
            </a:r>
            <a:r>
              <a:rPr lang="en-US" dirty="0" err="1"/>
              <a:t>nhưng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</a:t>
            </a:r>
            <a:r>
              <a:rPr lang="en-US" dirty="0" err="1"/>
              <a:t>trừ</a:t>
            </a:r>
            <a:r>
              <a:rPr lang="en-US" dirty="0"/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err="1"/>
              <a:t>Tiếp</a:t>
            </a:r>
            <a:r>
              <a:rPr lang="en-US" dirty="0"/>
              <a:t> </a:t>
            </a:r>
            <a:r>
              <a:rPr lang="en-US" dirty="0" err="1"/>
              <a:t>cận</a:t>
            </a:r>
            <a:r>
              <a:rPr lang="en-US" dirty="0"/>
              <a:t> BN </a:t>
            </a:r>
            <a:r>
              <a:rPr lang="en-US" dirty="0" err="1"/>
              <a:t>sau</a:t>
            </a:r>
            <a:r>
              <a:rPr lang="en-US" dirty="0"/>
              <a:t> 35 </a:t>
            </a:r>
            <a:r>
              <a:rPr lang="en-US" dirty="0" err="1"/>
              <a:t>tuổi</a:t>
            </a:r>
            <a:r>
              <a:rPr lang="en-US" dirty="0"/>
              <a:t> </a:t>
            </a:r>
            <a:r>
              <a:rPr lang="en-US" dirty="0" err="1"/>
              <a:t>đến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1 </a:t>
            </a:r>
            <a:r>
              <a:rPr lang="en-US" dirty="0" err="1"/>
              <a:t>xuất</a:t>
            </a:r>
            <a:r>
              <a:rPr lang="en-US" dirty="0"/>
              <a:t> </a:t>
            </a:r>
            <a:r>
              <a:rPr lang="en-US" dirty="0" err="1"/>
              <a:t>huyết</a:t>
            </a:r>
            <a:r>
              <a:rPr lang="en-US" dirty="0"/>
              <a:t> </a:t>
            </a:r>
            <a:r>
              <a:rPr lang="en-US" dirty="0" err="1"/>
              <a:t>tử</a:t>
            </a:r>
            <a:r>
              <a:rPr lang="en-US" dirty="0"/>
              <a:t> </a:t>
            </a:r>
            <a:r>
              <a:rPr lang="en-US" dirty="0" err="1"/>
              <a:t>cung</a:t>
            </a:r>
            <a:r>
              <a:rPr lang="en-US" dirty="0"/>
              <a:t> </a:t>
            </a:r>
            <a:r>
              <a:rPr lang="en-US" dirty="0" err="1"/>
              <a:t>bất</a:t>
            </a:r>
            <a:r>
              <a:rPr lang="en-US" dirty="0"/>
              <a:t> </a:t>
            </a:r>
            <a:r>
              <a:rPr lang="en-US" dirty="0" err="1"/>
              <a:t>thường</a:t>
            </a:r>
            <a:r>
              <a:rPr lang="en-US" dirty="0"/>
              <a:t>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</a:t>
            </a:r>
            <a:r>
              <a:rPr lang="en-US" dirty="0" err="1"/>
              <a:t>trừ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nguyên</a:t>
            </a:r>
            <a:r>
              <a:rPr lang="en-US" dirty="0"/>
              <a:t> </a:t>
            </a:r>
            <a:r>
              <a:rPr lang="en-US" dirty="0" err="1"/>
              <a:t>nhân</a:t>
            </a:r>
            <a:r>
              <a:rPr lang="en-US" dirty="0"/>
              <a:t> </a:t>
            </a:r>
            <a:r>
              <a:rPr lang="en-US" dirty="0" err="1"/>
              <a:t>ác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nên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</a:t>
            </a:r>
            <a:r>
              <a:rPr lang="en-US" dirty="0" err="1"/>
              <a:t>trừ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139034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BDDE917-CB2F-4509-B301-B49E7A8A1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0813" y="5633086"/>
            <a:ext cx="5051106" cy="58483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400" dirty="0" err="1">
                <a:solidFill>
                  <a:schemeClr val="bg1"/>
                </a:solidFill>
              </a:rPr>
              <a:t>Bạn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nghĩ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gì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kết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quả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này</a:t>
            </a:r>
            <a:r>
              <a:rPr lang="en-US" sz="2400" dirty="0">
                <a:solidFill>
                  <a:schemeClr val="bg1"/>
                </a:solidFill>
              </a:rPr>
              <a:t> ?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xmlns="" id="{7A89CBF9-718A-4E4D-82F6-4954AD6D8A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4" t="9908" b="48368"/>
          <a:stretch/>
        </p:blipFill>
        <p:spPr>
          <a:xfrm>
            <a:off x="365308" y="2014582"/>
            <a:ext cx="5450276" cy="410301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2DB1CAE0-F1CF-493A-A210-681329F1394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0" t="16665" r="5439"/>
          <a:stretch/>
        </p:blipFill>
        <p:spPr>
          <a:xfrm>
            <a:off x="6288357" y="2032938"/>
            <a:ext cx="5476017" cy="3627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7199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C1EEC06-B625-4029-9DB4-D6C172058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 </a:t>
            </a:r>
            <a:r>
              <a:rPr lang="en-US" dirty="0" err="1"/>
              <a:t>Xử</a:t>
            </a:r>
            <a:r>
              <a:rPr lang="en-US" dirty="0"/>
              <a:t> </a:t>
            </a:r>
            <a:r>
              <a:rPr lang="en-US" dirty="0" err="1"/>
              <a:t>trí</a:t>
            </a:r>
            <a:r>
              <a:rPr lang="en-US" dirty="0"/>
              <a:t> </a:t>
            </a:r>
            <a:r>
              <a:rPr lang="en-US" dirty="0" err="1"/>
              <a:t>tiếp</a:t>
            </a:r>
            <a:r>
              <a:rPr lang="en-US" dirty="0"/>
              <a:t> </a:t>
            </a:r>
            <a:r>
              <a:rPr lang="en-US" dirty="0" err="1"/>
              <a:t>theo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25A405F-254D-40D5-A51A-4F35F5E6BD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Để</a:t>
            </a:r>
            <a:r>
              <a:rPr lang="en-US" dirty="0" smtClean="0"/>
              <a:t> </a:t>
            </a:r>
            <a:r>
              <a:rPr lang="en-US" dirty="0" err="1" smtClean="0"/>
              <a:t>xác</a:t>
            </a:r>
            <a:r>
              <a:rPr lang="en-US" dirty="0" smtClean="0"/>
              <a:t> </a:t>
            </a:r>
            <a:r>
              <a:rPr lang="en-US" dirty="0" err="1" smtClean="0"/>
              <a:t>định</a:t>
            </a:r>
            <a:r>
              <a:rPr lang="en-US" dirty="0" smtClean="0"/>
              <a:t> </a:t>
            </a:r>
            <a:r>
              <a:rPr lang="en-US" dirty="0" err="1" smtClean="0"/>
              <a:t>tổn</a:t>
            </a:r>
            <a:r>
              <a:rPr lang="en-US" dirty="0" smtClean="0"/>
              <a:t> </a:t>
            </a:r>
            <a:r>
              <a:rPr lang="en-US" dirty="0" err="1" smtClean="0"/>
              <a:t>thương</a:t>
            </a:r>
            <a:r>
              <a:rPr lang="en-US" dirty="0" smtClean="0"/>
              <a:t> </a:t>
            </a:r>
            <a:r>
              <a:rPr lang="en-US" dirty="0" err="1" smtClean="0"/>
              <a:t>khu</a:t>
            </a:r>
            <a:r>
              <a:rPr lang="en-US" dirty="0" smtClean="0"/>
              <a:t> </a:t>
            </a:r>
            <a:r>
              <a:rPr lang="en-US" dirty="0" err="1" smtClean="0"/>
              <a:t>trú</a:t>
            </a:r>
            <a:r>
              <a:rPr lang="en-US" dirty="0" smtClean="0"/>
              <a:t> </a:t>
            </a:r>
            <a:r>
              <a:rPr lang="en-US" dirty="0" err="1" smtClean="0"/>
              <a:t>đề</a:t>
            </a:r>
            <a:r>
              <a:rPr lang="en-US" dirty="0" smtClean="0"/>
              <a:t> </a:t>
            </a:r>
            <a:r>
              <a:rPr lang="en-US" dirty="0" err="1" smtClean="0"/>
              <a:t>nghị</a:t>
            </a:r>
            <a:r>
              <a:rPr lang="en-US" dirty="0" smtClean="0"/>
              <a:t> SIS</a:t>
            </a:r>
            <a:endParaRPr lang="en-US" dirty="0" smtClean="0"/>
          </a:p>
          <a:p>
            <a:r>
              <a:rPr lang="en-US" dirty="0" err="1" smtClean="0"/>
              <a:t>Để</a:t>
            </a:r>
            <a:r>
              <a:rPr lang="en-US" dirty="0" smtClean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 AUB-A </a:t>
            </a:r>
            <a:r>
              <a:rPr lang="en-US" dirty="0" err="1"/>
              <a:t>và</a:t>
            </a:r>
            <a:r>
              <a:rPr lang="en-US" dirty="0"/>
              <a:t> AUB-</a:t>
            </a:r>
            <a:r>
              <a:rPr lang="en-US" dirty="0" err="1"/>
              <a:t>Lsm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nghị</a:t>
            </a:r>
            <a:r>
              <a:rPr lang="en-US" dirty="0"/>
              <a:t> </a:t>
            </a:r>
            <a:r>
              <a:rPr lang="en-US" dirty="0" err="1"/>
              <a:t>chụp</a:t>
            </a:r>
            <a:r>
              <a:rPr lang="en-US" dirty="0"/>
              <a:t> MRI </a:t>
            </a:r>
            <a:r>
              <a:rPr lang="en-US" dirty="0" err="1"/>
              <a:t>chậu</a:t>
            </a:r>
            <a:endParaRPr lang="en-US" dirty="0"/>
          </a:p>
          <a:p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</a:t>
            </a:r>
            <a:r>
              <a:rPr lang="en-US" dirty="0" err="1"/>
              <a:t>trừ</a:t>
            </a:r>
            <a:r>
              <a:rPr lang="en-US" dirty="0"/>
              <a:t> AUB-M 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nghị</a:t>
            </a:r>
            <a:r>
              <a:rPr lang="en-US" dirty="0"/>
              <a:t> </a:t>
            </a:r>
            <a:r>
              <a:rPr lang="en-US" dirty="0" err="1"/>
              <a:t>khảo</a:t>
            </a:r>
            <a:r>
              <a:rPr lang="en-US" dirty="0"/>
              <a:t> </a:t>
            </a:r>
            <a:r>
              <a:rPr lang="en-US" dirty="0" err="1"/>
              <a:t>sát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</a:t>
            </a:r>
            <a:r>
              <a:rPr lang="en-US" dirty="0" err="1"/>
              <a:t>mạc</a:t>
            </a:r>
            <a:r>
              <a:rPr lang="en-US" dirty="0"/>
              <a:t> </a:t>
            </a:r>
            <a:r>
              <a:rPr lang="en-US" dirty="0" err="1"/>
              <a:t>tử</a:t>
            </a:r>
            <a:r>
              <a:rPr lang="en-US" dirty="0"/>
              <a:t> </a:t>
            </a:r>
            <a:r>
              <a:rPr lang="en-US" dirty="0" err="1"/>
              <a:t>cung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</a:t>
            </a:r>
            <a:r>
              <a:rPr lang="en-US" dirty="0" err="1"/>
              <a:t>pipelle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034068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17893"/>
            <a:ext cx="10515600" cy="1325563"/>
          </a:xfrm>
        </p:spPr>
        <p:txBody>
          <a:bodyPr/>
          <a:lstStyle/>
          <a:p>
            <a:r>
              <a:rPr lang="en-US" err="1"/>
              <a:t>Tình</a:t>
            </a:r>
            <a:r>
              <a:rPr lang="en-US"/>
              <a:t> </a:t>
            </a:r>
            <a:r>
              <a:rPr lang="en-US" err="1"/>
              <a:t>huống</a:t>
            </a:r>
            <a:r>
              <a:rPr lang="en-US"/>
              <a:t>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43456"/>
            <a:ext cx="10515600" cy="5419344"/>
          </a:xfrm>
        </p:spPr>
        <p:txBody>
          <a:bodyPr vert="horz" lIns="0" tIns="45720" rIns="0" bIns="45720" rtlCol="0" anchor="t">
            <a:normAutofit/>
          </a:bodyPr>
          <a:lstStyle/>
          <a:p>
            <a:pPr algn="just"/>
            <a:r>
              <a:rPr lang="en-US" err="1"/>
              <a:t>Bé</a:t>
            </a:r>
            <a:r>
              <a:rPr lang="en-US"/>
              <a:t> 15 </a:t>
            </a:r>
            <a:r>
              <a:rPr lang="en-US" err="1"/>
              <a:t>tuổi</a:t>
            </a:r>
            <a:r>
              <a:rPr lang="en-US"/>
              <a:t>, </a:t>
            </a:r>
            <a:r>
              <a:rPr lang="en-US" err="1"/>
              <a:t>khám</a:t>
            </a:r>
            <a:r>
              <a:rPr lang="en-US"/>
              <a:t> </a:t>
            </a:r>
            <a:r>
              <a:rPr lang="en-US" err="1"/>
              <a:t>vì</a:t>
            </a:r>
            <a:r>
              <a:rPr lang="en-US"/>
              <a:t> </a:t>
            </a:r>
            <a:r>
              <a:rPr lang="en-US" err="1"/>
              <a:t>xuất</a:t>
            </a:r>
            <a:r>
              <a:rPr lang="en-US"/>
              <a:t> </a:t>
            </a:r>
            <a:r>
              <a:rPr lang="en-US" err="1"/>
              <a:t>huyết</a:t>
            </a:r>
            <a:r>
              <a:rPr lang="en-US"/>
              <a:t> </a:t>
            </a:r>
            <a:r>
              <a:rPr lang="en-US" err="1"/>
              <a:t>tử</a:t>
            </a:r>
            <a:r>
              <a:rPr lang="en-US"/>
              <a:t> </a:t>
            </a:r>
            <a:r>
              <a:rPr lang="en-US" err="1"/>
              <a:t>cung</a:t>
            </a:r>
            <a:r>
              <a:rPr lang="en-US"/>
              <a:t> </a:t>
            </a:r>
            <a:r>
              <a:rPr lang="en-US" err="1"/>
              <a:t>bất</a:t>
            </a:r>
            <a:r>
              <a:rPr lang="en-US"/>
              <a:t> </a:t>
            </a:r>
            <a:r>
              <a:rPr lang="en-US" err="1"/>
              <a:t>thường</a:t>
            </a:r>
            <a:endParaRPr lang="en-US"/>
          </a:p>
          <a:p>
            <a:pPr algn="just"/>
            <a:r>
              <a:rPr lang="en-US" err="1"/>
              <a:t>Bắt</a:t>
            </a:r>
            <a:r>
              <a:rPr lang="en-US"/>
              <a:t> </a:t>
            </a:r>
            <a:r>
              <a:rPr lang="en-US" err="1"/>
              <a:t>đầu</a:t>
            </a:r>
            <a:r>
              <a:rPr lang="en-US"/>
              <a:t> </a:t>
            </a:r>
            <a:r>
              <a:rPr lang="en-US" err="1"/>
              <a:t>thấy</a:t>
            </a:r>
            <a:r>
              <a:rPr lang="en-US"/>
              <a:t> </a:t>
            </a:r>
            <a:r>
              <a:rPr lang="en-US" err="1"/>
              <a:t>phát</a:t>
            </a:r>
            <a:r>
              <a:rPr lang="en-US"/>
              <a:t> </a:t>
            </a:r>
            <a:r>
              <a:rPr lang="en-US" err="1"/>
              <a:t>triển</a:t>
            </a:r>
            <a:r>
              <a:rPr lang="en-US"/>
              <a:t> </a:t>
            </a:r>
            <a:r>
              <a:rPr lang="en-US" err="1"/>
              <a:t>vú</a:t>
            </a:r>
            <a:r>
              <a:rPr lang="en-US"/>
              <a:t> </a:t>
            </a:r>
            <a:r>
              <a:rPr lang="en-US" err="1"/>
              <a:t>từ</a:t>
            </a:r>
            <a:r>
              <a:rPr lang="en-US"/>
              <a:t> </a:t>
            </a:r>
            <a:r>
              <a:rPr lang="en-US" err="1"/>
              <a:t>năm</a:t>
            </a:r>
            <a:r>
              <a:rPr lang="en-US"/>
              <a:t> 11 </a:t>
            </a:r>
            <a:r>
              <a:rPr lang="en-US" err="1"/>
              <a:t>tuổi</a:t>
            </a:r>
            <a:endParaRPr lang="en-US"/>
          </a:p>
          <a:p>
            <a:pPr algn="just"/>
            <a:r>
              <a:rPr lang="en-US" err="1"/>
              <a:t>Hành</a:t>
            </a:r>
            <a:r>
              <a:rPr lang="en-US"/>
              <a:t> </a:t>
            </a:r>
            <a:r>
              <a:rPr lang="en-US" err="1"/>
              <a:t>kinh</a:t>
            </a:r>
            <a:r>
              <a:rPr lang="en-US"/>
              <a:t> </a:t>
            </a:r>
            <a:r>
              <a:rPr lang="en-US" err="1"/>
              <a:t>lần</a:t>
            </a:r>
            <a:r>
              <a:rPr lang="en-US"/>
              <a:t> </a:t>
            </a:r>
            <a:r>
              <a:rPr lang="en-US" err="1"/>
              <a:t>đầu</a:t>
            </a:r>
            <a:r>
              <a:rPr lang="en-US"/>
              <a:t> </a:t>
            </a:r>
            <a:r>
              <a:rPr lang="en-US" err="1"/>
              <a:t>năm</a:t>
            </a:r>
            <a:r>
              <a:rPr lang="en-US"/>
              <a:t> 12 </a:t>
            </a:r>
            <a:r>
              <a:rPr lang="en-US" err="1"/>
              <a:t>tuổi</a:t>
            </a:r>
            <a:r>
              <a:rPr lang="en-US"/>
              <a:t> </a:t>
            </a:r>
          </a:p>
          <a:p>
            <a:pPr algn="just"/>
            <a:r>
              <a:rPr lang="en-US"/>
              <a:t>Trong 6 </a:t>
            </a:r>
            <a:r>
              <a:rPr lang="en-US" err="1"/>
              <a:t>tháng</a:t>
            </a:r>
            <a:r>
              <a:rPr lang="en-US"/>
              <a:t> </a:t>
            </a:r>
            <a:r>
              <a:rPr lang="en-US" err="1"/>
              <a:t>đầu</a:t>
            </a:r>
            <a:r>
              <a:rPr lang="en-US"/>
              <a:t>, chu </a:t>
            </a:r>
            <a:r>
              <a:rPr lang="en-US" err="1"/>
              <a:t>kì</a:t>
            </a:r>
            <a:r>
              <a:rPr lang="en-US"/>
              <a:t> </a:t>
            </a:r>
            <a:r>
              <a:rPr lang="en-US" err="1"/>
              <a:t>không</a:t>
            </a:r>
            <a:r>
              <a:rPr lang="en-US"/>
              <a:t> </a:t>
            </a:r>
            <a:r>
              <a:rPr lang="en-US" err="1"/>
              <a:t>đều</a:t>
            </a:r>
            <a:r>
              <a:rPr lang="en-US"/>
              <a:t>, </a:t>
            </a:r>
            <a:r>
              <a:rPr lang="en-US" err="1"/>
              <a:t>hành</a:t>
            </a:r>
            <a:r>
              <a:rPr lang="en-US"/>
              <a:t> </a:t>
            </a:r>
            <a:r>
              <a:rPr lang="en-US" err="1"/>
              <a:t>kinh</a:t>
            </a:r>
            <a:r>
              <a:rPr lang="en-US"/>
              <a:t> ≤ 5 </a:t>
            </a:r>
            <a:r>
              <a:rPr lang="en-US" err="1"/>
              <a:t>ngày</a:t>
            </a:r>
            <a:endParaRPr lang="en-US"/>
          </a:p>
          <a:p>
            <a:pPr algn="just"/>
            <a:r>
              <a:rPr lang="en-US"/>
              <a:t>Sau </a:t>
            </a:r>
            <a:r>
              <a:rPr lang="en-US" err="1"/>
              <a:t>đó</a:t>
            </a:r>
            <a:r>
              <a:rPr lang="en-US"/>
              <a:t>, chu </a:t>
            </a:r>
            <a:r>
              <a:rPr lang="en-US" err="1"/>
              <a:t>kì</a:t>
            </a:r>
            <a:r>
              <a:rPr lang="en-US"/>
              <a:t> </a:t>
            </a:r>
            <a:r>
              <a:rPr lang="en-US" err="1"/>
              <a:t>đều</a:t>
            </a:r>
            <a:r>
              <a:rPr lang="en-US"/>
              <a:t>, 28 </a:t>
            </a:r>
            <a:r>
              <a:rPr lang="en-US" err="1"/>
              <a:t>ngày</a:t>
            </a:r>
            <a:r>
              <a:rPr lang="en-US"/>
              <a:t>, </a:t>
            </a:r>
            <a:r>
              <a:rPr lang="en-US" err="1"/>
              <a:t>dài</a:t>
            </a:r>
            <a:r>
              <a:rPr lang="en-US"/>
              <a:t> 3 </a:t>
            </a:r>
            <a:r>
              <a:rPr lang="en-US" err="1"/>
              <a:t>ngày</a:t>
            </a:r>
            <a:r>
              <a:rPr lang="en-US"/>
              <a:t>, </a:t>
            </a:r>
            <a:r>
              <a:rPr lang="en-US" err="1"/>
              <a:t>lượng</a:t>
            </a:r>
            <a:r>
              <a:rPr lang="en-US"/>
              <a:t> </a:t>
            </a:r>
            <a:r>
              <a:rPr lang="en-US" err="1"/>
              <a:t>bình</a:t>
            </a:r>
            <a:r>
              <a:rPr lang="en-US"/>
              <a:t> </a:t>
            </a:r>
            <a:r>
              <a:rPr lang="en-US" err="1"/>
              <a:t>thường</a:t>
            </a:r>
            <a:endParaRPr lang="en-US"/>
          </a:p>
          <a:p>
            <a:pPr algn="just"/>
            <a:r>
              <a:rPr lang="en-US"/>
              <a:t>3 </a:t>
            </a:r>
            <a:r>
              <a:rPr lang="en-US" err="1"/>
              <a:t>lần</a:t>
            </a:r>
            <a:r>
              <a:rPr lang="en-US"/>
              <a:t> </a:t>
            </a:r>
            <a:r>
              <a:rPr lang="en-US" err="1"/>
              <a:t>hành</a:t>
            </a:r>
            <a:r>
              <a:rPr lang="en-US"/>
              <a:t> </a:t>
            </a:r>
            <a:r>
              <a:rPr lang="en-US" err="1"/>
              <a:t>kinh</a:t>
            </a:r>
            <a:r>
              <a:rPr lang="en-US"/>
              <a:t> </a:t>
            </a:r>
            <a:r>
              <a:rPr lang="en-US" err="1"/>
              <a:t>gần</a:t>
            </a:r>
            <a:r>
              <a:rPr lang="en-US"/>
              <a:t> </a:t>
            </a:r>
            <a:r>
              <a:rPr lang="en-US" err="1"/>
              <a:t>đây</a:t>
            </a:r>
            <a:r>
              <a:rPr lang="en-US"/>
              <a:t> </a:t>
            </a:r>
            <a:r>
              <a:rPr lang="en-US" err="1"/>
              <a:t>bé</a:t>
            </a:r>
            <a:r>
              <a:rPr lang="en-US"/>
              <a:t> </a:t>
            </a:r>
            <a:r>
              <a:rPr lang="en-US" err="1"/>
              <a:t>thấy</a:t>
            </a:r>
            <a:r>
              <a:rPr lang="en-US"/>
              <a:t> ra </a:t>
            </a:r>
            <a:r>
              <a:rPr lang="en-US" err="1"/>
              <a:t>kinh</a:t>
            </a:r>
            <a:r>
              <a:rPr lang="en-US"/>
              <a:t> </a:t>
            </a:r>
            <a:r>
              <a:rPr lang="en-US" err="1"/>
              <a:t>vẫn</a:t>
            </a:r>
            <a:r>
              <a:rPr lang="en-US"/>
              <a:t> </a:t>
            </a:r>
            <a:r>
              <a:rPr lang="en-US" err="1"/>
              <a:t>đúng</a:t>
            </a:r>
            <a:r>
              <a:rPr lang="en-US"/>
              <a:t> </a:t>
            </a:r>
            <a:r>
              <a:rPr lang="en-US" err="1"/>
              <a:t>ngày</a:t>
            </a:r>
            <a:r>
              <a:rPr lang="en-US"/>
              <a:t>, </a:t>
            </a:r>
            <a:r>
              <a:rPr lang="en-US" err="1"/>
              <a:t>nhưng</a:t>
            </a:r>
            <a:r>
              <a:rPr lang="en-US"/>
              <a:t> </a:t>
            </a:r>
            <a:r>
              <a:rPr lang="en-US" err="1"/>
              <a:t>lượng</a:t>
            </a:r>
            <a:r>
              <a:rPr lang="en-US"/>
              <a:t> </a:t>
            </a:r>
            <a:r>
              <a:rPr lang="en-US" err="1"/>
              <a:t>nhiều</a:t>
            </a:r>
            <a:r>
              <a:rPr lang="en-US"/>
              <a:t>, </a:t>
            </a:r>
            <a:r>
              <a:rPr lang="en-US" err="1"/>
              <a:t>lúc</a:t>
            </a:r>
            <a:r>
              <a:rPr lang="en-US"/>
              <a:t> </a:t>
            </a:r>
            <a:r>
              <a:rPr lang="en-US" err="1"/>
              <a:t>có</a:t>
            </a:r>
            <a:r>
              <a:rPr lang="en-US"/>
              <a:t> </a:t>
            </a:r>
            <a:r>
              <a:rPr lang="en-US" err="1"/>
              <a:t>cục</a:t>
            </a:r>
            <a:r>
              <a:rPr lang="en-US"/>
              <a:t> </a:t>
            </a:r>
            <a:r>
              <a:rPr lang="en-US" err="1"/>
              <a:t>máu</a:t>
            </a:r>
            <a:r>
              <a:rPr lang="en-US"/>
              <a:t> </a:t>
            </a:r>
            <a:r>
              <a:rPr lang="en-US" err="1"/>
              <a:t>đông</a:t>
            </a:r>
            <a:r>
              <a:rPr lang="en-US"/>
              <a:t>, </a:t>
            </a:r>
            <a:r>
              <a:rPr lang="en-US" err="1"/>
              <a:t>lúc</a:t>
            </a:r>
            <a:r>
              <a:rPr lang="en-US"/>
              <a:t> </a:t>
            </a:r>
            <a:r>
              <a:rPr lang="en-US" err="1"/>
              <a:t>không</a:t>
            </a:r>
            <a:r>
              <a:rPr lang="en-US"/>
              <a:t>, </a:t>
            </a:r>
            <a:r>
              <a:rPr lang="en-US" err="1"/>
              <a:t>kéo</a:t>
            </a:r>
            <a:r>
              <a:rPr lang="en-US"/>
              <a:t> </a:t>
            </a:r>
            <a:r>
              <a:rPr lang="en-US" err="1"/>
              <a:t>dài</a:t>
            </a:r>
            <a:r>
              <a:rPr lang="en-US"/>
              <a:t>. </a:t>
            </a:r>
            <a:r>
              <a:rPr lang="en-US" err="1"/>
              <a:t>Riêng</a:t>
            </a:r>
            <a:r>
              <a:rPr lang="en-US"/>
              <a:t> </a:t>
            </a:r>
            <a:r>
              <a:rPr lang="en-US" err="1"/>
              <a:t>lần</a:t>
            </a:r>
            <a:r>
              <a:rPr lang="en-US"/>
              <a:t> </a:t>
            </a:r>
            <a:r>
              <a:rPr lang="en-US" err="1"/>
              <a:t>này</a:t>
            </a:r>
            <a:r>
              <a:rPr lang="en-US"/>
              <a:t>, </a:t>
            </a:r>
            <a:r>
              <a:rPr lang="en-US" err="1"/>
              <a:t>kinh</a:t>
            </a:r>
            <a:r>
              <a:rPr lang="en-US"/>
              <a:t> </a:t>
            </a:r>
            <a:r>
              <a:rPr lang="en-US" err="1"/>
              <a:t>đã</a:t>
            </a:r>
            <a:r>
              <a:rPr lang="en-US"/>
              <a:t> </a:t>
            </a:r>
            <a:r>
              <a:rPr lang="en-US" err="1"/>
              <a:t>có</a:t>
            </a:r>
            <a:r>
              <a:rPr lang="en-US"/>
              <a:t> </a:t>
            </a:r>
            <a:r>
              <a:rPr lang="en-US" err="1"/>
              <a:t>đến</a:t>
            </a:r>
            <a:r>
              <a:rPr lang="en-US"/>
              <a:t> N</a:t>
            </a:r>
            <a:r>
              <a:rPr lang="en-US" baseline="-25000"/>
              <a:t>15</a:t>
            </a:r>
            <a:r>
              <a:rPr lang="en-US"/>
              <a:t>, </a:t>
            </a:r>
            <a:r>
              <a:rPr lang="en-US" err="1"/>
              <a:t>không</a:t>
            </a:r>
            <a:r>
              <a:rPr lang="en-US"/>
              <a:t> </a:t>
            </a:r>
            <a:r>
              <a:rPr lang="en-US" err="1"/>
              <a:t>có</a:t>
            </a:r>
            <a:r>
              <a:rPr lang="en-US"/>
              <a:t> </a:t>
            </a:r>
            <a:r>
              <a:rPr lang="en-US" err="1"/>
              <a:t>chiều</a:t>
            </a:r>
            <a:r>
              <a:rPr lang="en-US"/>
              <a:t> </a:t>
            </a:r>
            <a:r>
              <a:rPr lang="en-US" err="1"/>
              <a:t>hướng</a:t>
            </a:r>
            <a:r>
              <a:rPr lang="en-US"/>
              <a:t> </a:t>
            </a:r>
            <a:r>
              <a:rPr lang="en-US" err="1"/>
              <a:t>giảm</a:t>
            </a:r>
            <a:endParaRPr lang="en-US"/>
          </a:p>
          <a:p>
            <a:pPr algn="just"/>
            <a:r>
              <a:rPr lang="en-US"/>
              <a:t>Da </a:t>
            </a:r>
            <a:r>
              <a:rPr lang="en-US" err="1"/>
              <a:t>xanh</a:t>
            </a:r>
            <a:r>
              <a:rPr lang="en-US"/>
              <a:t>, </a:t>
            </a:r>
            <a:r>
              <a:rPr lang="en-US" err="1"/>
              <a:t>niêm</a:t>
            </a:r>
            <a:r>
              <a:rPr lang="en-US"/>
              <a:t> </a:t>
            </a:r>
            <a:r>
              <a:rPr lang="en-US" err="1"/>
              <a:t>nhạt</a:t>
            </a:r>
            <a:endParaRPr lang="en-US"/>
          </a:p>
          <a:p>
            <a:pPr algn="just"/>
            <a:r>
              <a:rPr lang="en-US" err="1"/>
              <a:t>Khám</a:t>
            </a:r>
            <a:r>
              <a:rPr lang="en-US"/>
              <a:t> </a:t>
            </a:r>
            <a:r>
              <a:rPr lang="en-US" err="1"/>
              <a:t>trực</a:t>
            </a:r>
            <a:r>
              <a:rPr lang="en-US"/>
              <a:t> </a:t>
            </a:r>
            <a:r>
              <a:rPr lang="en-US" err="1"/>
              <a:t>tràng</a:t>
            </a:r>
            <a:r>
              <a:rPr lang="en-US"/>
              <a:t>: </a:t>
            </a:r>
            <a:r>
              <a:rPr lang="en-US" err="1"/>
              <a:t>màng</a:t>
            </a:r>
            <a:r>
              <a:rPr lang="en-US"/>
              <a:t> </a:t>
            </a:r>
            <a:r>
              <a:rPr lang="en-US" err="1"/>
              <a:t>trinh</a:t>
            </a:r>
            <a:r>
              <a:rPr lang="en-US"/>
              <a:t> </a:t>
            </a:r>
            <a:r>
              <a:rPr lang="en-US" err="1"/>
              <a:t>nguyên</a:t>
            </a:r>
            <a:r>
              <a:rPr lang="en-US"/>
              <a:t>, </a:t>
            </a:r>
            <a:r>
              <a:rPr lang="en-US" err="1"/>
              <a:t>tử</a:t>
            </a:r>
            <a:r>
              <a:rPr lang="en-US"/>
              <a:t> </a:t>
            </a:r>
            <a:r>
              <a:rPr lang="en-US" err="1"/>
              <a:t>cung</a:t>
            </a:r>
            <a:r>
              <a:rPr lang="en-US"/>
              <a:t> </a:t>
            </a:r>
            <a:r>
              <a:rPr lang="en-US" err="1"/>
              <a:t>kích</a:t>
            </a:r>
            <a:r>
              <a:rPr lang="en-US"/>
              <a:t> </a:t>
            </a:r>
            <a:r>
              <a:rPr lang="en-US" err="1"/>
              <a:t>thước</a:t>
            </a:r>
            <a:r>
              <a:rPr lang="en-US"/>
              <a:t>, </a:t>
            </a:r>
            <a:r>
              <a:rPr lang="en-US" err="1"/>
              <a:t>mật</a:t>
            </a:r>
            <a:r>
              <a:rPr lang="en-US"/>
              <a:t> </a:t>
            </a:r>
            <a:r>
              <a:rPr lang="en-US" err="1"/>
              <a:t>độ</a:t>
            </a:r>
            <a:r>
              <a:rPr lang="en-US"/>
              <a:t> </a:t>
            </a:r>
            <a:r>
              <a:rPr lang="en-US" err="1"/>
              <a:t>bình</a:t>
            </a:r>
            <a:r>
              <a:rPr lang="en-US"/>
              <a:t> </a:t>
            </a:r>
            <a:r>
              <a:rPr lang="en-US" err="1"/>
              <a:t>thường</a:t>
            </a:r>
            <a:r>
              <a:rPr lang="en-US"/>
              <a:t>, </a:t>
            </a:r>
            <a:r>
              <a:rPr lang="en-US" err="1"/>
              <a:t>hai</a:t>
            </a:r>
            <a:r>
              <a:rPr lang="en-US"/>
              <a:t> </a:t>
            </a:r>
            <a:r>
              <a:rPr lang="en-US" err="1"/>
              <a:t>phần</a:t>
            </a:r>
            <a:r>
              <a:rPr lang="en-US"/>
              <a:t> </a:t>
            </a:r>
            <a:r>
              <a:rPr lang="en-US" err="1"/>
              <a:t>phụ</a:t>
            </a:r>
            <a:r>
              <a:rPr lang="en-US"/>
              <a:t> </a:t>
            </a:r>
            <a:r>
              <a:rPr lang="en-US" err="1"/>
              <a:t>không</a:t>
            </a:r>
            <a:r>
              <a:rPr lang="en-US"/>
              <a:t> </a:t>
            </a:r>
            <a:r>
              <a:rPr lang="en-US" err="1"/>
              <a:t>sờ</a:t>
            </a:r>
            <a:r>
              <a:rPr lang="en-US"/>
              <a:t> </a:t>
            </a:r>
            <a:r>
              <a:rPr lang="en-US" err="1"/>
              <a:t>thấy</a:t>
            </a:r>
            <a:r>
              <a:rPr lang="en-US"/>
              <a:t> </a:t>
            </a:r>
            <a:endParaRPr lang="en-US">
              <a:cs typeface="Calibri"/>
            </a:endParaRPr>
          </a:p>
          <a:p>
            <a:pPr algn="just"/>
            <a:r>
              <a:rPr lang="en-US" err="1"/>
              <a:t>Có</a:t>
            </a:r>
            <a:r>
              <a:rPr lang="en-US"/>
              <a:t> </a:t>
            </a:r>
            <a:r>
              <a:rPr lang="en-US" err="1"/>
              <a:t>uống</a:t>
            </a:r>
            <a:r>
              <a:rPr lang="en-US"/>
              <a:t> </a:t>
            </a:r>
            <a:r>
              <a:rPr lang="en-US">
                <a:ea typeface="+mn-lt"/>
                <a:cs typeface="+mn-lt"/>
              </a:rPr>
              <a:t>acid tranexamic</a:t>
            </a:r>
            <a:r>
              <a:rPr lang="en-US"/>
              <a:t> ở chu </a:t>
            </a:r>
            <a:r>
              <a:rPr lang="en-US" err="1"/>
              <a:t>kì</a:t>
            </a:r>
            <a:r>
              <a:rPr lang="en-US"/>
              <a:t> </a:t>
            </a:r>
            <a:r>
              <a:rPr lang="en-US" err="1"/>
              <a:t>trước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4815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Tình</a:t>
            </a:r>
            <a:r>
              <a:rPr lang="en-US"/>
              <a:t> </a:t>
            </a:r>
            <a:r>
              <a:rPr lang="en-US" err="1"/>
              <a:t>huống</a:t>
            </a:r>
            <a:r>
              <a:rPr lang="en-US"/>
              <a:t> 3: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err="1"/>
              <a:t>Một</a:t>
            </a:r>
            <a:r>
              <a:rPr lang="en-US"/>
              <a:t> </a:t>
            </a:r>
            <a:r>
              <a:rPr lang="en-US" err="1"/>
              <a:t>bệnh</a:t>
            </a:r>
            <a:r>
              <a:rPr lang="en-US"/>
              <a:t> </a:t>
            </a:r>
            <a:r>
              <a:rPr lang="en-US" err="1"/>
              <a:t>nhân</a:t>
            </a:r>
            <a:r>
              <a:rPr lang="en-US"/>
              <a:t> 44 </a:t>
            </a:r>
            <a:r>
              <a:rPr lang="en-US" err="1"/>
              <a:t>tuổi</a:t>
            </a:r>
            <a:r>
              <a:rPr lang="en-US"/>
              <a:t>, para 2002. </a:t>
            </a:r>
            <a:r>
              <a:rPr lang="en-US" b="1" err="1"/>
              <a:t>Bệnh</a:t>
            </a:r>
            <a:r>
              <a:rPr lang="en-US" b="1"/>
              <a:t> </a:t>
            </a:r>
            <a:r>
              <a:rPr lang="en-US" b="1" err="1"/>
              <a:t>nhân</a:t>
            </a:r>
            <a:r>
              <a:rPr lang="en-US" b="1"/>
              <a:t> </a:t>
            </a:r>
            <a:r>
              <a:rPr lang="en-US" b="1" err="1"/>
              <a:t>có</a:t>
            </a:r>
            <a:r>
              <a:rPr lang="en-US" b="1"/>
              <a:t> </a:t>
            </a:r>
            <a:r>
              <a:rPr lang="en-US" b="1" err="1"/>
              <a:t>biểu</a:t>
            </a:r>
            <a:r>
              <a:rPr lang="en-US" b="1"/>
              <a:t> </a:t>
            </a:r>
            <a:r>
              <a:rPr lang="en-US" b="1" err="1"/>
              <a:t>hiển</a:t>
            </a:r>
            <a:r>
              <a:rPr lang="en-US" b="1"/>
              <a:t> ra </a:t>
            </a:r>
            <a:r>
              <a:rPr lang="en-US" b="1" err="1"/>
              <a:t>huyết</a:t>
            </a:r>
            <a:r>
              <a:rPr lang="en-US" b="1"/>
              <a:t> </a:t>
            </a:r>
            <a:r>
              <a:rPr lang="en-US" b="1" err="1"/>
              <a:t>âm</a:t>
            </a:r>
            <a:r>
              <a:rPr lang="en-US" b="1"/>
              <a:t> </a:t>
            </a:r>
            <a:r>
              <a:rPr lang="en-US" b="1" err="1"/>
              <a:t>đạo</a:t>
            </a:r>
            <a:r>
              <a:rPr lang="en-US" b="1"/>
              <a:t> 2 </a:t>
            </a:r>
            <a:r>
              <a:rPr lang="en-US" b="1" err="1"/>
              <a:t>lần</a:t>
            </a:r>
            <a:r>
              <a:rPr lang="en-US" b="1"/>
              <a:t> </a:t>
            </a:r>
            <a:r>
              <a:rPr lang="en-US" b="1" err="1"/>
              <a:t>trong</a:t>
            </a:r>
            <a:r>
              <a:rPr lang="en-US" b="1"/>
              <a:t> 1 </a:t>
            </a:r>
            <a:r>
              <a:rPr lang="en-US" b="1" err="1"/>
              <a:t>tháng</a:t>
            </a:r>
            <a:r>
              <a:rPr lang="en-US" b="1"/>
              <a:t> </a:t>
            </a:r>
            <a:r>
              <a:rPr lang="en-US" b="1" err="1"/>
              <a:t>sau</a:t>
            </a:r>
            <a:r>
              <a:rPr lang="en-US" b="1"/>
              <a:t> </a:t>
            </a:r>
            <a:r>
              <a:rPr lang="en-US" b="1" err="1"/>
              <a:t>đặt</a:t>
            </a:r>
            <a:r>
              <a:rPr lang="en-US" b="1"/>
              <a:t> que </a:t>
            </a:r>
            <a:r>
              <a:rPr lang="en-US" b="1" err="1"/>
              <a:t>cấy</a:t>
            </a:r>
            <a:r>
              <a:rPr lang="en-US" b="1"/>
              <a:t> </a:t>
            </a:r>
            <a:r>
              <a:rPr lang="en-US" b="1" err="1"/>
              <a:t>Implanon</a:t>
            </a:r>
            <a:r>
              <a:rPr lang="en-US" b="1"/>
              <a:t> 2 </a:t>
            </a:r>
            <a:r>
              <a:rPr lang="en-US" b="1" err="1"/>
              <a:t>năm</a:t>
            </a:r>
            <a:r>
              <a:rPr lang="en-US" b="1"/>
              <a:t>.</a:t>
            </a:r>
          </a:p>
          <a:p>
            <a:r>
              <a:rPr lang="en-US" err="1"/>
              <a:t>Tiền</a:t>
            </a:r>
            <a:r>
              <a:rPr lang="en-US"/>
              <a:t> </a:t>
            </a:r>
            <a:r>
              <a:rPr lang="en-US" err="1"/>
              <a:t>căn</a:t>
            </a:r>
            <a:r>
              <a:rPr lang="en-US"/>
              <a:t>:</a:t>
            </a:r>
            <a:br>
              <a:rPr lang="en-US"/>
            </a:br>
            <a:r>
              <a:rPr lang="en-US"/>
              <a:t>- Bn </a:t>
            </a:r>
            <a:r>
              <a:rPr lang="en-US" err="1"/>
              <a:t>có</a:t>
            </a:r>
            <a:r>
              <a:rPr lang="en-US"/>
              <a:t> </a:t>
            </a:r>
            <a:r>
              <a:rPr lang="en-US" err="1"/>
              <a:t>tình</a:t>
            </a:r>
            <a:r>
              <a:rPr lang="en-US"/>
              <a:t> </a:t>
            </a:r>
            <a:r>
              <a:rPr lang="en-US" err="1"/>
              <a:t>trạng</a:t>
            </a:r>
            <a:r>
              <a:rPr lang="en-US"/>
              <a:t> </a:t>
            </a:r>
            <a:r>
              <a:rPr lang="en-US" err="1"/>
              <a:t>rối</a:t>
            </a:r>
            <a:r>
              <a:rPr lang="en-US"/>
              <a:t> </a:t>
            </a:r>
            <a:r>
              <a:rPr lang="en-US" err="1"/>
              <a:t>loạn</a:t>
            </a:r>
            <a:r>
              <a:rPr lang="en-US"/>
              <a:t> </a:t>
            </a:r>
            <a:r>
              <a:rPr lang="en-US" err="1"/>
              <a:t>tiền</a:t>
            </a:r>
            <a:r>
              <a:rPr lang="en-US"/>
              <a:t> </a:t>
            </a:r>
            <a:r>
              <a:rPr lang="en-US" err="1"/>
              <a:t>đình</a:t>
            </a:r>
            <a:r>
              <a:rPr lang="en-US"/>
              <a:t>, </a:t>
            </a:r>
            <a:r>
              <a:rPr lang="en-US" err="1"/>
              <a:t>phải</a:t>
            </a:r>
            <a:r>
              <a:rPr lang="en-US"/>
              <a:t> </a:t>
            </a:r>
            <a:r>
              <a:rPr lang="en-US" err="1"/>
              <a:t>dùng</a:t>
            </a:r>
            <a:r>
              <a:rPr lang="en-US"/>
              <a:t> </a:t>
            </a:r>
            <a:r>
              <a:rPr lang="en-US" err="1"/>
              <a:t>thuốc</a:t>
            </a:r>
            <a:r>
              <a:rPr lang="en-US"/>
              <a:t> </a:t>
            </a:r>
            <a:r>
              <a:rPr lang="en-US" err="1"/>
              <a:t>điều</a:t>
            </a:r>
            <a:r>
              <a:rPr lang="en-US"/>
              <a:t> </a:t>
            </a:r>
            <a:r>
              <a:rPr lang="en-US" err="1"/>
              <a:t>trị</a:t>
            </a:r>
            <a:endParaRPr lang="en-US"/>
          </a:p>
          <a:p>
            <a:pPr lvl="0"/>
            <a:r>
              <a:rPr lang="en-US" err="1"/>
              <a:t>Vào</a:t>
            </a:r>
            <a:r>
              <a:rPr lang="en-US"/>
              <a:t> </a:t>
            </a:r>
            <a:r>
              <a:rPr lang="en-US" err="1"/>
              <a:t>đầu</a:t>
            </a:r>
            <a:r>
              <a:rPr lang="en-US"/>
              <a:t> </a:t>
            </a:r>
            <a:r>
              <a:rPr lang="en-US" err="1"/>
              <a:t>những</a:t>
            </a:r>
            <a:r>
              <a:rPr lang="en-US"/>
              <a:t> </a:t>
            </a:r>
            <a:r>
              <a:rPr lang="en-US" err="1"/>
              <a:t>năm</a:t>
            </a:r>
            <a:r>
              <a:rPr lang="en-US"/>
              <a:t> 42 </a:t>
            </a:r>
            <a:r>
              <a:rPr lang="en-US" err="1"/>
              <a:t>tuổi</a:t>
            </a:r>
            <a:r>
              <a:rPr lang="en-US"/>
              <a:t>, Bn </a:t>
            </a:r>
            <a:r>
              <a:rPr lang="en-US" err="1"/>
              <a:t>có</a:t>
            </a:r>
            <a:r>
              <a:rPr lang="en-US"/>
              <a:t> </a:t>
            </a:r>
            <a:r>
              <a:rPr lang="en-US" err="1"/>
              <a:t>tình</a:t>
            </a:r>
            <a:r>
              <a:rPr lang="en-US"/>
              <a:t> </a:t>
            </a:r>
            <a:r>
              <a:rPr lang="en-US" err="1"/>
              <a:t>trạng</a:t>
            </a:r>
            <a:r>
              <a:rPr lang="en-US"/>
              <a:t> </a:t>
            </a:r>
            <a:r>
              <a:rPr lang="en-US" err="1"/>
              <a:t>xuất</a:t>
            </a:r>
            <a:r>
              <a:rPr lang="en-US"/>
              <a:t> </a:t>
            </a:r>
            <a:r>
              <a:rPr lang="en-US" err="1"/>
              <a:t>huyết</a:t>
            </a:r>
            <a:r>
              <a:rPr lang="en-US"/>
              <a:t> </a:t>
            </a:r>
            <a:r>
              <a:rPr lang="en-US" err="1"/>
              <a:t>tử</a:t>
            </a:r>
            <a:r>
              <a:rPr lang="en-US"/>
              <a:t> </a:t>
            </a:r>
            <a:r>
              <a:rPr lang="en-US" err="1"/>
              <a:t>cung</a:t>
            </a:r>
            <a:r>
              <a:rPr lang="en-US"/>
              <a:t> </a:t>
            </a:r>
            <a:r>
              <a:rPr lang="en-US" err="1"/>
              <a:t>bất</a:t>
            </a:r>
            <a:r>
              <a:rPr lang="en-US"/>
              <a:t> </a:t>
            </a:r>
            <a:r>
              <a:rPr lang="en-US" err="1"/>
              <a:t>thường</a:t>
            </a:r>
            <a:r>
              <a:rPr lang="en-US"/>
              <a:t> </a:t>
            </a:r>
            <a:r>
              <a:rPr lang="en-US" err="1"/>
              <a:t>và</a:t>
            </a:r>
            <a:r>
              <a:rPr lang="en-US"/>
              <a:t> </a:t>
            </a:r>
            <a:r>
              <a:rPr lang="en-US" err="1"/>
              <a:t>đã</a:t>
            </a:r>
            <a:r>
              <a:rPr lang="en-US"/>
              <a:t> </a:t>
            </a:r>
            <a:r>
              <a:rPr lang="en-US" err="1"/>
              <a:t>được</a:t>
            </a:r>
            <a:r>
              <a:rPr lang="en-US"/>
              <a:t> </a:t>
            </a:r>
            <a:r>
              <a:rPr lang="en-US" err="1"/>
              <a:t>nạo</a:t>
            </a:r>
            <a:r>
              <a:rPr lang="en-US"/>
              <a:t> </a:t>
            </a:r>
            <a:r>
              <a:rPr lang="en-US" err="1"/>
              <a:t>sinh</a:t>
            </a:r>
            <a:r>
              <a:rPr lang="en-US"/>
              <a:t> </a:t>
            </a:r>
            <a:r>
              <a:rPr lang="en-US" err="1"/>
              <a:t>thiết</a:t>
            </a:r>
            <a:r>
              <a:rPr lang="en-US"/>
              <a:t> </a:t>
            </a:r>
            <a:r>
              <a:rPr lang="en-US" err="1"/>
              <a:t>buồng</a:t>
            </a:r>
            <a:r>
              <a:rPr lang="en-US"/>
              <a:t> </a:t>
            </a:r>
            <a:r>
              <a:rPr lang="en-US" err="1"/>
              <a:t>tử</a:t>
            </a:r>
            <a:r>
              <a:rPr lang="en-US"/>
              <a:t> </a:t>
            </a:r>
            <a:r>
              <a:rPr lang="en-US" err="1"/>
              <a:t>cung</a:t>
            </a:r>
            <a:r>
              <a:rPr lang="en-US"/>
              <a:t> </a:t>
            </a:r>
            <a:r>
              <a:rPr lang="en-US" err="1"/>
              <a:t>với</a:t>
            </a:r>
            <a:r>
              <a:rPr lang="en-US"/>
              <a:t> </a:t>
            </a:r>
            <a:r>
              <a:rPr lang="en-US" err="1"/>
              <a:t>kết</a:t>
            </a:r>
            <a:r>
              <a:rPr lang="en-US"/>
              <a:t> </a:t>
            </a:r>
            <a:r>
              <a:rPr lang="en-US" err="1"/>
              <a:t>quả</a:t>
            </a:r>
            <a:r>
              <a:rPr lang="en-US"/>
              <a:t> </a:t>
            </a:r>
            <a:r>
              <a:rPr lang="en-US" err="1"/>
              <a:t>tăng</a:t>
            </a:r>
            <a:r>
              <a:rPr lang="en-US"/>
              <a:t> </a:t>
            </a:r>
            <a:r>
              <a:rPr lang="en-US" err="1"/>
              <a:t>sinh</a:t>
            </a:r>
            <a:r>
              <a:rPr lang="en-US"/>
              <a:t> </a:t>
            </a:r>
            <a:r>
              <a:rPr lang="en-US" err="1"/>
              <a:t>nội</a:t>
            </a:r>
            <a:r>
              <a:rPr lang="en-US"/>
              <a:t> </a:t>
            </a:r>
            <a:r>
              <a:rPr lang="en-US" err="1"/>
              <a:t>mạc</a:t>
            </a:r>
            <a:r>
              <a:rPr lang="en-US"/>
              <a:t> </a:t>
            </a:r>
            <a:r>
              <a:rPr lang="en-US" err="1"/>
              <a:t>tử</a:t>
            </a:r>
            <a:r>
              <a:rPr lang="en-US"/>
              <a:t> </a:t>
            </a:r>
            <a:r>
              <a:rPr lang="en-US" err="1"/>
              <a:t>cung</a:t>
            </a:r>
            <a:r>
              <a:rPr lang="en-US"/>
              <a:t> </a:t>
            </a:r>
            <a:r>
              <a:rPr lang="en-US" err="1"/>
              <a:t>không</a:t>
            </a:r>
            <a:r>
              <a:rPr lang="en-US"/>
              <a:t> </a:t>
            </a:r>
            <a:r>
              <a:rPr lang="en-US" err="1"/>
              <a:t>có</a:t>
            </a:r>
            <a:r>
              <a:rPr lang="en-US"/>
              <a:t> </a:t>
            </a:r>
            <a:r>
              <a:rPr lang="en-US" err="1"/>
              <a:t>tế</a:t>
            </a:r>
            <a:r>
              <a:rPr lang="en-US"/>
              <a:t> </a:t>
            </a:r>
            <a:r>
              <a:rPr lang="en-US" err="1"/>
              <a:t>bào</a:t>
            </a:r>
            <a:r>
              <a:rPr lang="en-US"/>
              <a:t> </a:t>
            </a:r>
            <a:r>
              <a:rPr lang="en-US" err="1"/>
              <a:t>không</a:t>
            </a:r>
            <a:r>
              <a:rPr lang="en-US"/>
              <a:t> </a:t>
            </a:r>
            <a:r>
              <a:rPr lang="en-US" err="1"/>
              <a:t>điển</a:t>
            </a:r>
            <a:r>
              <a:rPr lang="en-US"/>
              <a:t> </a:t>
            </a:r>
            <a:r>
              <a:rPr lang="en-US" err="1"/>
              <a:t>hình</a:t>
            </a:r>
            <a:r>
              <a:rPr lang="en-US"/>
              <a:t>.</a:t>
            </a:r>
          </a:p>
          <a:p>
            <a:pPr lvl="0"/>
            <a:r>
              <a:rPr lang="en-US"/>
              <a:t>Sau </a:t>
            </a:r>
            <a:r>
              <a:rPr lang="en-US" err="1"/>
              <a:t>khi</a:t>
            </a:r>
            <a:r>
              <a:rPr lang="en-US"/>
              <a:t> </a:t>
            </a:r>
            <a:r>
              <a:rPr lang="en-US" err="1"/>
              <a:t>có</a:t>
            </a:r>
            <a:r>
              <a:rPr lang="en-US"/>
              <a:t> </a:t>
            </a:r>
            <a:r>
              <a:rPr lang="en-US" err="1"/>
              <a:t>kết</a:t>
            </a:r>
            <a:r>
              <a:rPr lang="en-US"/>
              <a:t> </a:t>
            </a:r>
            <a:r>
              <a:rPr lang="en-US" err="1"/>
              <a:t>quả</a:t>
            </a:r>
            <a:r>
              <a:rPr lang="en-US"/>
              <a:t> </a:t>
            </a:r>
            <a:r>
              <a:rPr lang="en-US" err="1"/>
              <a:t>nạo</a:t>
            </a:r>
            <a:r>
              <a:rPr lang="en-US"/>
              <a:t> </a:t>
            </a:r>
            <a:r>
              <a:rPr lang="en-US" err="1"/>
              <a:t>sinh</a:t>
            </a:r>
            <a:r>
              <a:rPr lang="en-US"/>
              <a:t> </a:t>
            </a:r>
            <a:r>
              <a:rPr lang="en-US" err="1"/>
              <a:t>thiết</a:t>
            </a:r>
            <a:r>
              <a:rPr lang="en-US"/>
              <a:t>, Bn </a:t>
            </a:r>
            <a:r>
              <a:rPr lang="en-US" err="1"/>
              <a:t>được</a:t>
            </a:r>
            <a:r>
              <a:rPr lang="en-US"/>
              <a:t> </a:t>
            </a:r>
            <a:r>
              <a:rPr lang="en-US" err="1"/>
              <a:t>khuyến</a:t>
            </a:r>
            <a:r>
              <a:rPr lang="en-US"/>
              <a:t> </a:t>
            </a:r>
            <a:r>
              <a:rPr lang="en-US" err="1"/>
              <a:t>khích</a:t>
            </a:r>
            <a:r>
              <a:rPr lang="en-US"/>
              <a:t> </a:t>
            </a:r>
            <a:r>
              <a:rPr lang="en-US" err="1"/>
              <a:t>đặt</a:t>
            </a:r>
            <a:r>
              <a:rPr lang="en-US"/>
              <a:t> que </a:t>
            </a:r>
            <a:r>
              <a:rPr lang="en-US" err="1"/>
              <a:t>cấy</a:t>
            </a:r>
            <a:r>
              <a:rPr lang="en-US"/>
              <a:t> </a:t>
            </a:r>
            <a:r>
              <a:rPr lang="en-US" err="1"/>
              <a:t>Implanon</a:t>
            </a:r>
            <a:r>
              <a:rPr lang="en-US"/>
              <a:t> </a:t>
            </a:r>
          </a:p>
          <a:p>
            <a:pPr lvl="0"/>
            <a:r>
              <a:rPr lang="en-US" err="1"/>
              <a:t>Đặt</a:t>
            </a:r>
            <a:r>
              <a:rPr lang="en-US"/>
              <a:t> que </a:t>
            </a:r>
            <a:r>
              <a:rPr lang="en-US" err="1"/>
              <a:t>cấy</a:t>
            </a:r>
            <a:r>
              <a:rPr lang="en-US"/>
              <a:t> </a:t>
            </a:r>
            <a:r>
              <a:rPr lang="en-US" err="1"/>
              <a:t>sau</a:t>
            </a:r>
            <a:r>
              <a:rPr lang="en-US"/>
              <a:t> 3 </a:t>
            </a:r>
            <a:r>
              <a:rPr lang="en-US" err="1"/>
              <a:t>tháng</a:t>
            </a:r>
            <a:r>
              <a:rPr lang="en-US"/>
              <a:t>, Bn </a:t>
            </a:r>
            <a:r>
              <a:rPr lang="en-US" err="1"/>
              <a:t>hoàn</a:t>
            </a:r>
            <a:r>
              <a:rPr lang="en-US"/>
              <a:t> </a:t>
            </a:r>
            <a:r>
              <a:rPr lang="en-US" err="1"/>
              <a:t>tòan</a:t>
            </a:r>
            <a:r>
              <a:rPr lang="en-US"/>
              <a:t> </a:t>
            </a:r>
            <a:r>
              <a:rPr lang="en-US" err="1"/>
              <a:t>không</a:t>
            </a:r>
            <a:r>
              <a:rPr lang="en-US"/>
              <a:t> </a:t>
            </a:r>
            <a:r>
              <a:rPr lang="en-US" err="1"/>
              <a:t>có</a:t>
            </a:r>
            <a:r>
              <a:rPr lang="en-US"/>
              <a:t> </a:t>
            </a:r>
            <a:r>
              <a:rPr lang="en-US" err="1"/>
              <a:t>kinh</a:t>
            </a:r>
            <a:r>
              <a:rPr lang="en-US"/>
              <a:t> </a:t>
            </a:r>
            <a:r>
              <a:rPr lang="en-US" err="1"/>
              <a:t>và</a:t>
            </a:r>
            <a:r>
              <a:rPr lang="en-US"/>
              <a:t> </a:t>
            </a:r>
            <a:r>
              <a:rPr lang="en-US" err="1"/>
              <a:t>chỉ</a:t>
            </a:r>
            <a:r>
              <a:rPr lang="en-US"/>
              <a:t> </a:t>
            </a:r>
            <a:r>
              <a:rPr lang="en-US" err="1"/>
              <a:t>đi</a:t>
            </a:r>
            <a:r>
              <a:rPr lang="en-US"/>
              <a:t> </a:t>
            </a:r>
            <a:r>
              <a:rPr lang="en-US" err="1"/>
              <a:t>khám</a:t>
            </a:r>
            <a:r>
              <a:rPr lang="en-US"/>
              <a:t> </a:t>
            </a:r>
            <a:r>
              <a:rPr lang="en-US" err="1"/>
              <a:t>sức</a:t>
            </a:r>
            <a:r>
              <a:rPr lang="en-US"/>
              <a:t> </a:t>
            </a:r>
            <a:r>
              <a:rPr lang="en-US" err="1"/>
              <a:t>khỏe</a:t>
            </a:r>
            <a:r>
              <a:rPr lang="en-US"/>
              <a:t> </a:t>
            </a:r>
            <a:r>
              <a:rPr lang="en-US" err="1"/>
              <a:t>định</a:t>
            </a:r>
            <a:r>
              <a:rPr lang="en-US"/>
              <a:t> </a:t>
            </a:r>
            <a:r>
              <a:rPr lang="en-US" err="1"/>
              <a:t>kỳ</a:t>
            </a:r>
            <a:r>
              <a:rPr lang="en-US"/>
              <a:t> </a:t>
            </a:r>
            <a:r>
              <a:rPr lang="en-US" err="1"/>
              <a:t>theo</a:t>
            </a:r>
            <a:r>
              <a:rPr lang="en-US"/>
              <a:t> </a:t>
            </a:r>
            <a:r>
              <a:rPr lang="en-US" err="1"/>
              <a:t>gói</a:t>
            </a:r>
            <a:r>
              <a:rPr lang="en-US"/>
              <a:t> </a:t>
            </a:r>
            <a:r>
              <a:rPr lang="en-US" err="1"/>
              <a:t>khám</a:t>
            </a:r>
            <a:r>
              <a:rPr lang="en-US"/>
              <a:t> </a:t>
            </a:r>
            <a:r>
              <a:rPr lang="en-US" err="1"/>
              <a:t>sức</a:t>
            </a:r>
            <a:r>
              <a:rPr lang="en-US"/>
              <a:t> </a:t>
            </a:r>
            <a:r>
              <a:rPr lang="en-US" err="1"/>
              <a:t>khỏe</a:t>
            </a:r>
            <a:r>
              <a:rPr lang="en-US"/>
              <a:t> </a:t>
            </a:r>
            <a:r>
              <a:rPr lang="en-US" err="1"/>
              <a:t>tại</a:t>
            </a:r>
            <a:r>
              <a:rPr lang="en-US"/>
              <a:t> </a:t>
            </a:r>
            <a:r>
              <a:rPr lang="en-US" err="1"/>
              <a:t>cơ</a:t>
            </a:r>
            <a:r>
              <a:rPr lang="en-US"/>
              <a:t> </a:t>
            </a:r>
            <a:r>
              <a:rPr lang="en-US" err="1"/>
              <a:t>quan</a:t>
            </a:r>
            <a:r>
              <a:rPr lang="en-US"/>
              <a:t> ( </a:t>
            </a:r>
            <a:r>
              <a:rPr lang="en-US" err="1"/>
              <a:t>khám</a:t>
            </a:r>
            <a:r>
              <a:rPr lang="en-US"/>
              <a:t> </a:t>
            </a:r>
            <a:r>
              <a:rPr lang="en-US" err="1"/>
              <a:t>tổng</a:t>
            </a:r>
            <a:r>
              <a:rPr lang="en-US"/>
              <a:t> </a:t>
            </a:r>
            <a:r>
              <a:rPr lang="en-US" err="1"/>
              <a:t>quát</a:t>
            </a:r>
            <a:r>
              <a:rPr lang="en-US"/>
              <a:t>, </a:t>
            </a:r>
            <a:r>
              <a:rPr lang="en-US" err="1"/>
              <a:t>siêu</a:t>
            </a:r>
            <a:r>
              <a:rPr lang="en-US"/>
              <a:t> </a:t>
            </a:r>
            <a:r>
              <a:rPr lang="en-US" err="1"/>
              <a:t>âm</a:t>
            </a:r>
            <a:r>
              <a:rPr lang="en-US"/>
              <a:t> </a:t>
            </a:r>
            <a:r>
              <a:rPr lang="en-US" err="1"/>
              <a:t>bụng</a:t>
            </a:r>
            <a:r>
              <a:rPr lang="en-US"/>
              <a:t> </a:t>
            </a:r>
            <a:r>
              <a:rPr lang="en-US" err="1"/>
              <a:t>và</a:t>
            </a:r>
            <a:r>
              <a:rPr lang="en-US"/>
              <a:t> </a:t>
            </a:r>
            <a:r>
              <a:rPr lang="en-US" err="1"/>
              <a:t>phết</a:t>
            </a:r>
            <a:r>
              <a:rPr lang="en-US"/>
              <a:t> </a:t>
            </a:r>
            <a:r>
              <a:rPr lang="en-US" err="1"/>
              <a:t>mỏng</a:t>
            </a:r>
            <a:r>
              <a:rPr lang="en-US"/>
              <a:t> CTC).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6959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Tình</a:t>
            </a:r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trạng</a:t>
            </a:r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hiện</a:t>
            </a:r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tại</a:t>
            </a:r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  <a:endParaRPr lang="en-US" sz="24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Calibri" panose="020F0502020204030204" pitchFamily="34" charset="0"/>
              <a:buChar char="-"/>
            </a:pPr>
            <a:r>
              <a:rPr lang="en-US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Bệnh</a:t>
            </a:r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nhân</a:t>
            </a:r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khỏe</a:t>
            </a:r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thỉnh</a:t>
            </a:r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thỏang</a:t>
            </a:r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chóng</a:t>
            </a:r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mặt</a:t>
            </a:r>
            <a:endParaRPr lang="en-US" sz="24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Calibri" panose="020F0502020204030204" pitchFamily="34" charset="0"/>
              <a:buChar char="-"/>
            </a:pPr>
            <a:r>
              <a:rPr lang="en-US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kinh</a:t>
            </a:r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đầu</a:t>
            </a:r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tháng</a:t>
            </a:r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kéo</a:t>
            </a:r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dài</a:t>
            </a:r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3 </a:t>
            </a:r>
            <a:r>
              <a:rPr lang="en-US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ngày</a:t>
            </a:r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rồi</a:t>
            </a:r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hết</a:t>
            </a:r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21 </a:t>
            </a:r>
            <a:r>
              <a:rPr lang="en-US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ngày</a:t>
            </a:r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sau</a:t>
            </a:r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biểu</a:t>
            </a:r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hiện</a:t>
            </a:r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giống</a:t>
            </a:r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kinh</a:t>
            </a:r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với</a:t>
            </a:r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lượng</a:t>
            </a:r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máu</a:t>
            </a:r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ít</a:t>
            </a:r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hơn</a:t>
            </a:r>
            <a:endParaRPr lang="en-US" sz="24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 typeface="Calibri" panose="020F0502020204030204" pitchFamily="34" charset="0"/>
              <a:buChar char="-"/>
            </a:pPr>
            <a:r>
              <a:rPr lang="en-US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xét</a:t>
            </a:r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nghiệm</a:t>
            </a:r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khác</a:t>
            </a:r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trong</a:t>
            </a:r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giới</a:t>
            </a:r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hạn</a:t>
            </a:r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bình</a:t>
            </a:r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thường</a:t>
            </a:r>
            <a:endParaRPr lang="en-US" sz="24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5717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err="1"/>
              <a:t>Siêu</a:t>
            </a:r>
            <a:r>
              <a:rPr lang="en-US"/>
              <a:t> </a:t>
            </a:r>
            <a:r>
              <a:rPr lang="en-US" err="1"/>
              <a:t>âm</a:t>
            </a:r>
            <a:r>
              <a:rPr lang="en-US"/>
              <a:t> </a:t>
            </a:r>
            <a:r>
              <a:rPr lang="en-US" err="1"/>
              <a:t>phụ</a:t>
            </a:r>
            <a:r>
              <a:rPr lang="en-US"/>
              <a:t> </a:t>
            </a:r>
            <a:r>
              <a:rPr lang="en-US" err="1"/>
              <a:t>khoa</a:t>
            </a:r>
            <a:r>
              <a:rPr lang="en-US"/>
              <a:t> </a:t>
            </a:r>
            <a:br>
              <a:rPr lang="en-US"/>
            </a:br>
            <a:r>
              <a:rPr lang="en-US"/>
              <a:t>(</a:t>
            </a:r>
            <a:r>
              <a:rPr lang="en-US" err="1"/>
              <a:t>tại</a:t>
            </a:r>
            <a:r>
              <a:rPr lang="en-US"/>
              <a:t> </a:t>
            </a:r>
            <a:r>
              <a:rPr lang="en-US" err="1"/>
              <a:t>thời</a:t>
            </a:r>
            <a:r>
              <a:rPr lang="en-US"/>
              <a:t> </a:t>
            </a:r>
            <a:r>
              <a:rPr lang="en-US" err="1"/>
              <a:t>điểm</a:t>
            </a:r>
            <a:r>
              <a:rPr lang="en-US"/>
              <a:t> </a:t>
            </a:r>
            <a:r>
              <a:rPr lang="en-US" err="1"/>
              <a:t>ra</a:t>
            </a:r>
            <a:r>
              <a:rPr lang="en-US"/>
              <a:t> </a:t>
            </a:r>
            <a:r>
              <a:rPr lang="en-US" err="1"/>
              <a:t>huyết</a:t>
            </a:r>
            <a:r>
              <a:rPr lang="en-US"/>
              <a:t> </a:t>
            </a:r>
            <a:r>
              <a:rPr lang="en-US" err="1"/>
              <a:t>đợt</a:t>
            </a:r>
            <a:r>
              <a:rPr lang="en-US"/>
              <a:t> 2)</a:t>
            </a:r>
          </a:p>
        </p:txBody>
      </p:sp>
      <p:pic>
        <p:nvPicPr>
          <p:cNvPr id="5" name="Content Placeholder 4" descr="A picture containing photo, computer, sitting, monitor&#10;&#10;Description automatically generated"/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37" r="1124" b="28908"/>
          <a:stretch>
            <a:fillRect/>
          </a:stretch>
        </p:blipFill>
        <p:spPr>
          <a:xfrm>
            <a:off x="1097280" y="1938527"/>
            <a:ext cx="3376965" cy="3930568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/>
              <a:t>- </a:t>
            </a:r>
            <a:r>
              <a:rPr lang="en-US" err="1"/>
              <a:t>dAP</a:t>
            </a:r>
            <a:r>
              <a:rPr lang="en-US"/>
              <a:t> = 45mm</a:t>
            </a:r>
          </a:p>
          <a:p>
            <a:r>
              <a:rPr lang="en-US"/>
              <a:t>- </a:t>
            </a:r>
            <a:r>
              <a:rPr lang="en-US" err="1"/>
              <a:t>Tử</a:t>
            </a:r>
            <a:r>
              <a:rPr lang="en-US"/>
              <a:t> </a:t>
            </a:r>
            <a:r>
              <a:rPr lang="en-US" err="1"/>
              <a:t>cung</a:t>
            </a:r>
            <a:r>
              <a:rPr lang="en-US"/>
              <a:t> </a:t>
            </a:r>
            <a:r>
              <a:rPr lang="en-US" err="1"/>
              <a:t>ngã</a:t>
            </a:r>
            <a:r>
              <a:rPr lang="en-US"/>
              <a:t> </a:t>
            </a:r>
            <a:r>
              <a:rPr lang="en-US" err="1"/>
              <a:t>trước</a:t>
            </a:r>
            <a:r>
              <a:rPr lang="en-US"/>
              <a:t>, </a:t>
            </a:r>
            <a:r>
              <a:rPr lang="en-US" err="1"/>
              <a:t>mật</a:t>
            </a:r>
            <a:r>
              <a:rPr lang="en-US"/>
              <a:t> </a:t>
            </a:r>
            <a:r>
              <a:rPr lang="en-US" err="1"/>
              <a:t>độ</a:t>
            </a:r>
            <a:r>
              <a:rPr lang="en-US"/>
              <a:t> </a:t>
            </a:r>
            <a:r>
              <a:rPr lang="en-US" err="1"/>
              <a:t>đều</a:t>
            </a:r>
            <a:endParaRPr lang="en-US"/>
          </a:p>
          <a:p>
            <a:r>
              <a:rPr lang="en-US"/>
              <a:t>- </a:t>
            </a:r>
            <a:r>
              <a:rPr lang="en-US" err="1"/>
              <a:t>Nội</a:t>
            </a:r>
            <a:r>
              <a:rPr lang="en-US"/>
              <a:t> </a:t>
            </a:r>
            <a:r>
              <a:rPr lang="en-US" err="1"/>
              <a:t>mạc</a:t>
            </a:r>
            <a:r>
              <a:rPr lang="en-US"/>
              <a:t> </a:t>
            </a:r>
            <a:r>
              <a:rPr lang="en-US" err="1"/>
              <a:t>tử</a:t>
            </a:r>
            <a:r>
              <a:rPr lang="en-US"/>
              <a:t> </a:t>
            </a:r>
            <a:r>
              <a:rPr lang="en-US" err="1"/>
              <a:t>cung</a:t>
            </a:r>
            <a:r>
              <a:rPr lang="en-US"/>
              <a:t> 8mm</a:t>
            </a:r>
          </a:p>
          <a:p>
            <a:r>
              <a:rPr lang="en-US"/>
              <a:t>- 2 </a:t>
            </a:r>
            <a:r>
              <a:rPr lang="en-US" err="1"/>
              <a:t>buồng</a:t>
            </a:r>
            <a:r>
              <a:rPr lang="en-US"/>
              <a:t> </a:t>
            </a:r>
            <a:r>
              <a:rPr lang="en-US" err="1"/>
              <a:t>trứng</a:t>
            </a:r>
            <a:r>
              <a:rPr lang="en-US"/>
              <a:t> </a:t>
            </a:r>
            <a:r>
              <a:rPr lang="en-US" err="1"/>
              <a:t>kích</a:t>
            </a:r>
            <a:r>
              <a:rPr lang="en-US"/>
              <a:t> </a:t>
            </a:r>
            <a:r>
              <a:rPr lang="en-US" err="1"/>
              <a:t>thước</a:t>
            </a:r>
            <a:r>
              <a:rPr lang="en-US"/>
              <a:t> </a:t>
            </a:r>
            <a:r>
              <a:rPr lang="en-US" err="1"/>
              <a:t>bình</a:t>
            </a:r>
            <a:r>
              <a:rPr lang="en-US"/>
              <a:t> </a:t>
            </a:r>
            <a:r>
              <a:rPr lang="en-US" err="1"/>
              <a:t>thường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6801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hỏi</a:t>
            </a:r>
            <a:r>
              <a:rPr lang="en-US" dirty="0"/>
              <a:t> </a:t>
            </a:r>
            <a:r>
              <a:rPr lang="en-US" dirty="0" err="1"/>
              <a:t>thảo</a:t>
            </a:r>
            <a:r>
              <a:rPr lang="en-US" dirty="0"/>
              <a:t> </a:t>
            </a:r>
            <a:r>
              <a:rPr lang="en-US" dirty="0" err="1"/>
              <a:t>luận</a:t>
            </a:r>
            <a:r>
              <a:rPr lang="en-US" dirty="0"/>
              <a:t> TH3 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pPr marL="514350" indent="-514350">
              <a:buAutoNum type="arabicPeriod"/>
            </a:pPr>
            <a:r>
              <a:rPr lang="en-US" err="1"/>
              <a:t>Bạn</a:t>
            </a:r>
            <a:r>
              <a:rPr lang="en-US"/>
              <a:t> </a:t>
            </a:r>
            <a:r>
              <a:rPr lang="en-US" err="1"/>
              <a:t>hãy</a:t>
            </a:r>
            <a:r>
              <a:rPr lang="en-US"/>
              <a:t> </a:t>
            </a:r>
            <a:r>
              <a:rPr lang="en-US" err="1"/>
              <a:t>cho</a:t>
            </a:r>
            <a:r>
              <a:rPr lang="en-US"/>
              <a:t> </a:t>
            </a:r>
            <a:r>
              <a:rPr lang="en-US" err="1"/>
              <a:t>chẩn</a:t>
            </a:r>
            <a:r>
              <a:rPr lang="en-US"/>
              <a:t> </a:t>
            </a:r>
            <a:r>
              <a:rPr lang="en-US" err="1"/>
              <a:t>đoán</a:t>
            </a:r>
            <a:r>
              <a:rPr lang="en-US"/>
              <a:t> AUB </a:t>
            </a:r>
            <a:r>
              <a:rPr lang="en-US" err="1"/>
              <a:t>theo</a:t>
            </a:r>
            <a:r>
              <a:rPr lang="en-US"/>
              <a:t> FIGO?</a:t>
            </a:r>
          </a:p>
          <a:p>
            <a:pPr marL="514350" indent="-514350">
              <a:buAutoNum type="arabicPeriod"/>
            </a:pPr>
            <a:r>
              <a:rPr lang="en-US" err="1"/>
              <a:t>Bạn</a:t>
            </a:r>
            <a:r>
              <a:rPr lang="en-US"/>
              <a:t> </a:t>
            </a:r>
            <a:r>
              <a:rPr lang="en-US" err="1"/>
              <a:t>dự</a:t>
            </a:r>
            <a:r>
              <a:rPr lang="en-US"/>
              <a:t> </a:t>
            </a:r>
            <a:r>
              <a:rPr lang="en-US" err="1"/>
              <a:t>kiến</a:t>
            </a:r>
            <a:r>
              <a:rPr lang="en-US"/>
              <a:t> </a:t>
            </a:r>
            <a:r>
              <a:rPr lang="en-US" err="1"/>
              <a:t>các</a:t>
            </a:r>
            <a:r>
              <a:rPr lang="en-US"/>
              <a:t> b</a:t>
            </a:r>
            <a:r>
              <a:rPr lang="vi-VN">
                <a:latin typeface="Arial" panose="020B0604020202020204"/>
                <a:cs typeface="Arial" panose="020B0604020202020204"/>
              </a:rPr>
              <a:t>ư</a:t>
            </a:r>
            <a:r>
              <a:rPr lang="en-US" err="1"/>
              <a:t>ớc</a:t>
            </a:r>
            <a:r>
              <a:rPr lang="en-US"/>
              <a:t> </a:t>
            </a:r>
            <a:r>
              <a:rPr lang="en-US" err="1"/>
              <a:t>xử</a:t>
            </a:r>
            <a:r>
              <a:rPr lang="en-US"/>
              <a:t> </a:t>
            </a:r>
            <a:r>
              <a:rPr lang="en-US" err="1"/>
              <a:t>trí</a:t>
            </a:r>
            <a:r>
              <a:rPr lang="en-US"/>
              <a:t> </a:t>
            </a:r>
            <a:r>
              <a:rPr lang="en-US" err="1"/>
              <a:t>tiếp</a:t>
            </a:r>
            <a:r>
              <a:rPr lang="en-US"/>
              <a:t> </a:t>
            </a:r>
            <a:r>
              <a:rPr lang="en-US" err="1"/>
              <a:t>theo</a:t>
            </a:r>
            <a:r>
              <a:rPr lang="en-US"/>
              <a:t>?</a:t>
            </a:r>
            <a:endParaRPr lang="en-US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0590092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Trả</a:t>
            </a:r>
            <a:r>
              <a:rPr lang="en-US" dirty="0" smtClean="0"/>
              <a:t> </a:t>
            </a:r>
            <a:r>
              <a:rPr lang="en-US" dirty="0" err="1" smtClean="0"/>
              <a:t>lời</a:t>
            </a:r>
            <a:r>
              <a:rPr lang="en-US" dirty="0" smtClean="0"/>
              <a:t> </a:t>
            </a:r>
            <a:r>
              <a:rPr lang="en-US" dirty="0" err="1"/>
              <a:t>c</a:t>
            </a:r>
            <a:r>
              <a:rPr lang="en-US" dirty="0" err="1" smtClean="0"/>
              <a:t>âu</a:t>
            </a:r>
            <a:r>
              <a:rPr lang="en-US" dirty="0" smtClean="0"/>
              <a:t> </a:t>
            </a:r>
            <a:r>
              <a:rPr lang="en-US" dirty="0" err="1"/>
              <a:t>hỏi</a:t>
            </a:r>
            <a:r>
              <a:rPr lang="en-US" dirty="0"/>
              <a:t> </a:t>
            </a:r>
            <a:r>
              <a:rPr lang="en-US" dirty="0" err="1"/>
              <a:t>thảo</a:t>
            </a:r>
            <a:r>
              <a:rPr lang="en-US" dirty="0"/>
              <a:t> </a:t>
            </a:r>
            <a:r>
              <a:rPr lang="en-US" dirty="0" err="1"/>
              <a:t>luận</a:t>
            </a:r>
            <a:r>
              <a:rPr lang="en-US" dirty="0"/>
              <a:t> </a:t>
            </a:r>
            <a:r>
              <a:rPr lang="en-US" dirty="0" smtClean="0"/>
              <a:t>TH3: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555066"/>
          </a:xfrm>
        </p:spPr>
        <p:txBody>
          <a:bodyPr>
            <a:normAutofit fontScale="75000" lnSpcReduction="20000"/>
          </a:bodyPr>
          <a:lstStyle/>
          <a:p>
            <a:r>
              <a:rPr lang="en-US" dirty="0" smtClean="0"/>
              <a:t>1. </a:t>
            </a:r>
            <a:r>
              <a:rPr lang="en-US" dirty="0" err="1" smtClean="0"/>
              <a:t>Chẩn</a:t>
            </a:r>
            <a:r>
              <a:rPr lang="en-US" dirty="0" smtClean="0"/>
              <a:t> </a:t>
            </a:r>
            <a:r>
              <a:rPr lang="en-US" dirty="0" err="1" smtClean="0"/>
              <a:t>đoán</a:t>
            </a:r>
            <a:r>
              <a:rPr lang="en-US" dirty="0" smtClean="0"/>
              <a:t> AUB </a:t>
            </a:r>
            <a:r>
              <a:rPr lang="en-US" dirty="0" err="1" smtClean="0"/>
              <a:t>theo</a:t>
            </a:r>
            <a:r>
              <a:rPr lang="en-US" dirty="0" smtClean="0"/>
              <a:t> FIGO:</a:t>
            </a:r>
          </a:p>
          <a:p>
            <a:r>
              <a:rPr lang="en-US" dirty="0" smtClean="0"/>
              <a:t>- </a:t>
            </a:r>
            <a:r>
              <a:rPr lang="en-US" dirty="0" err="1" smtClean="0"/>
              <a:t>Trước</a:t>
            </a:r>
            <a:r>
              <a:rPr lang="en-US" dirty="0" smtClean="0"/>
              <a:t> </a:t>
            </a:r>
            <a:r>
              <a:rPr lang="en-US" dirty="0" err="1" smtClean="0"/>
              <a:t>tiên</a:t>
            </a:r>
            <a:r>
              <a:rPr lang="en-US" dirty="0" smtClean="0"/>
              <a:t>, </a:t>
            </a:r>
            <a:r>
              <a:rPr lang="en-US" dirty="0" err="1" smtClean="0"/>
              <a:t>xác</a:t>
            </a:r>
            <a:r>
              <a:rPr lang="en-US" dirty="0" smtClean="0"/>
              <a:t> </a:t>
            </a:r>
            <a:r>
              <a:rPr lang="en-US" dirty="0" err="1" smtClean="0"/>
              <a:t>định</a:t>
            </a:r>
            <a:r>
              <a:rPr lang="en-US" dirty="0" smtClean="0"/>
              <a:t> BN </a:t>
            </a:r>
            <a:r>
              <a:rPr lang="en-US" dirty="0" err="1" smtClean="0"/>
              <a:t>hiện</a:t>
            </a:r>
            <a:r>
              <a:rPr lang="en-US" dirty="0" smtClean="0"/>
              <a:t> </a:t>
            </a:r>
            <a:r>
              <a:rPr lang="en-US" dirty="0" err="1" smtClean="0"/>
              <a:t>có</a:t>
            </a:r>
            <a:r>
              <a:rPr lang="en-US" dirty="0" smtClean="0"/>
              <a:t> </a:t>
            </a:r>
            <a:r>
              <a:rPr lang="en-US" dirty="0" err="1" smtClean="0"/>
              <a:t>thai</a:t>
            </a:r>
            <a:r>
              <a:rPr lang="en-US" dirty="0" smtClean="0"/>
              <a:t> </a:t>
            </a:r>
            <a:r>
              <a:rPr lang="en-US" dirty="0" err="1" smtClean="0"/>
              <a:t>không</a:t>
            </a:r>
            <a:r>
              <a:rPr lang="en-US" dirty="0" smtClean="0"/>
              <a:t>? </a:t>
            </a:r>
          </a:p>
          <a:p>
            <a:r>
              <a:rPr lang="en-US" dirty="0" smtClean="0"/>
              <a:t>- </a:t>
            </a:r>
            <a:r>
              <a:rPr lang="en-US" b="1" dirty="0" smtClean="0"/>
              <a:t>AUB-I</a:t>
            </a:r>
            <a:r>
              <a:rPr lang="en-US" b="1" dirty="0"/>
              <a:t>, M</a:t>
            </a:r>
            <a:r>
              <a:rPr lang="en-US" b="1" dirty="0" smtClean="0"/>
              <a:t>?, O?</a:t>
            </a:r>
            <a:endParaRPr lang="en-US" b="1" dirty="0"/>
          </a:p>
          <a:p>
            <a:r>
              <a:rPr lang="en-US" dirty="0" err="1"/>
              <a:t>Biện</a:t>
            </a:r>
            <a:r>
              <a:rPr lang="en-US" dirty="0"/>
              <a:t> </a:t>
            </a:r>
            <a:r>
              <a:rPr lang="en-US" dirty="0" err="1"/>
              <a:t>luận</a:t>
            </a:r>
            <a:r>
              <a:rPr lang="en-US" dirty="0"/>
              <a:t>: </a:t>
            </a:r>
          </a:p>
          <a:p>
            <a:pPr lvl="0"/>
            <a:r>
              <a:rPr lang="en-US" dirty="0" smtClean="0"/>
              <a:t>- AUB </a:t>
            </a:r>
            <a:r>
              <a:rPr lang="en-US" dirty="0" err="1"/>
              <a:t>nhóm</a:t>
            </a:r>
            <a:r>
              <a:rPr lang="en-US" dirty="0"/>
              <a:t> PALM:</a:t>
            </a:r>
          </a:p>
          <a:p>
            <a:pPr marL="452755" lvl="0" indent="-224155">
              <a:buFont typeface="Arial" panose="020B0604020202020204" pitchFamily="34" charset="0"/>
              <a:buChar char="•"/>
            </a:pPr>
            <a:r>
              <a:rPr lang="en-US" dirty="0" err="1" smtClean="0"/>
              <a:t>Siêu</a:t>
            </a:r>
            <a:r>
              <a:rPr lang="en-US" dirty="0" smtClean="0"/>
              <a:t> </a:t>
            </a:r>
            <a:r>
              <a:rPr lang="en-US" dirty="0" err="1"/>
              <a:t>âm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</a:t>
            </a:r>
            <a:r>
              <a:rPr lang="en-US" dirty="0" err="1"/>
              <a:t>trừ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nguyên</a:t>
            </a:r>
            <a:r>
              <a:rPr lang="en-US" dirty="0"/>
              <a:t> </a:t>
            </a:r>
            <a:r>
              <a:rPr lang="en-US" dirty="0" err="1"/>
              <a:t>nhân</a:t>
            </a:r>
            <a:r>
              <a:rPr lang="en-US" dirty="0"/>
              <a:t> </a:t>
            </a:r>
            <a:r>
              <a:rPr lang="en-US" dirty="0" err="1"/>
              <a:t>nhân</a:t>
            </a:r>
            <a:r>
              <a:rPr lang="en-US" dirty="0"/>
              <a:t> P, A, L (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ghi</a:t>
            </a:r>
            <a:r>
              <a:rPr lang="en-US" dirty="0"/>
              <a:t>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cấu</a:t>
            </a:r>
            <a:r>
              <a:rPr lang="en-US" dirty="0"/>
              <a:t> </a:t>
            </a:r>
            <a:r>
              <a:rPr lang="en-US" dirty="0" err="1"/>
              <a:t>trúc</a:t>
            </a:r>
            <a:r>
              <a:rPr lang="en-US" dirty="0"/>
              <a:t> </a:t>
            </a:r>
            <a:r>
              <a:rPr lang="en-US" dirty="0" err="1" smtClean="0"/>
              <a:t>bất</a:t>
            </a:r>
            <a:r>
              <a:rPr lang="en-US" dirty="0" smtClean="0"/>
              <a:t> </a:t>
            </a:r>
            <a:r>
              <a:rPr lang="en-US" dirty="0" err="1" smtClean="0"/>
              <a:t>thường</a:t>
            </a:r>
            <a:r>
              <a:rPr lang="en-US" dirty="0" smtClean="0"/>
              <a:t> ở </a:t>
            </a:r>
            <a:r>
              <a:rPr lang="en-US" dirty="0" err="1" smtClean="0"/>
              <a:t>tử</a:t>
            </a:r>
            <a:r>
              <a:rPr lang="en-US" dirty="0" smtClean="0"/>
              <a:t> </a:t>
            </a:r>
            <a:r>
              <a:rPr lang="en-US" dirty="0" err="1" smtClean="0"/>
              <a:t>cung</a:t>
            </a:r>
            <a:r>
              <a:rPr lang="en-US" dirty="0" smtClean="0"/>
              <a:t>)</a:t>
            </a:r>
            <a:endParaRPr lang="en-US" dirty="0"/>
          </a:p>
          <a:p>
            <a:pPr marL="452755" lvl="0" indent="-224155">
              <a:buFont typeface="Arial" panose="020B0604020202020204" pitchFamily="34" charset="0"/>
              <a:buChar char="•"/>
            </a:pPr>
            <a:r>
              <a:rPr lang="en-US" dirty="0" err="1" smtClean="0"/>
              <a:t>Bệnh</a:t>
            </a:r>
            <a:r>
              <a:rPr lang="en-US" dirty="0" smtClean="0"/>
              <a:t> </a:t>
            </a:r>
            <a:r>
              <a:rPr lang="en-US" dirty="0" err="1"/>
              <a:t>nhân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tiền</a:t>
            </a:r>
            <a:r>
              <a:rPr lang="en-US" dirty="0"/>
              <a:t> </a:t>
            </a:r>
            <a:r>
              <a:rPr lang="en-US" dirty="0" err="1"/>
              <a:t>căn</a:t>
            </a:r>
            <a:r>
              <a:rPr lang="en-US" dirty="0"/>
              <a:t> AUB-M (</a:t>
            </a:r>
            <a:r>
              <a:rPr lang="en-US" dirty="0" err="1"/>
              <a:t>Tăng</a:t>
            </a:r>
            <a:r>
              <a:rPr lang="en-US" dirty="0"/>
              <a:t> </a:t>
            </a:r>
            <a:r>
              <a:rPr lang="en-US" dirty="0" err="1"/>
              <a:t>sinh</a:t>
            </a:r>
            <a:r>
              <a:rPr lang="en-US" dirty="0"/>
              <a:t> NMTC </a:t>
            </a:r>
            <a:r>
              <a:rPr lang="en-US" dirty="0" err="1"/>
              <a:t>điển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), </a:t>
            </a:r>
            <a:r>
              <a:rPr lang="en-US" dirty="0" err="1"/>
              <a:t>đang</a:t>
            </a:r>
            <a:r>
              <a:rPr lang="en-US" dirty="0"/>
              <a:t>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đặt</a:t>
            </a:r>
            <a:r>
              <a:rPr lang="en-US" dirty="0"/>
              <a:t> que </a:t>
            </a:r>
            <a:r>
              <a:rPr lang="en-US" dirty="0" err="1"/>
              <a:t>cấy</a:t>
            </a:r>
            <a:r>
              <a:rPr lang="en-US" dirty="0"/>
              <a:t> </a:t>
            </a:r>
            <a:r>
              <a:rPr lang="en-US" dirty="0" err="1"/>
              <a:t>Implanon</a:t>
            </a:r>
            <a:r>
              <a:rPr lang="en-US" dirty="0"/>
              <a:t> </a:t>
            </a:r>
            <a:r>
              <a:rPr lang="en-US" dirty="0" err="1"/>
              <a:t>nên</a:t>
            </a:r>
            <a:r>
              <a:rPr lang="en-US" dirty="0"/>
              <a:t> AUB </a:t>
            </a:r>
            <a:r>
              <a:rPr lang="en-US" dirty="0" err="1"/>
              <a:t>này</a:t>
            </a:r>
            <a:r>
              <a:rPr lang="en-US" dirty="0"/>
              <a:t> </a:t>
            </a:r>
            <a:r>
              <a:rPr lang="en-US" dirty="0" err="1"/>
              <a:t>ít</a:t>
            </a:r>
            <a:r>
              <a:rPr lang="en-US" dirty="0"/>
              <a:t> </a:t>
            </a:r>
            <a:r>
              <a:rPr lang="en-US" dirty="0" err="1"/>
              <a:t>nghĩ</a:t>
            </a:r>
            <a:r>
              <a:rPr lang="en-US" dirty="0"/>
              <a:t> do </a:t>
            </a:r>
            <a:r>
              <a:rPr lang="en-US" dirty="0" err="1"/>
              <a:t>tăng</a:t>
            </a:r>
            <a:r>
              <a:rPr lang="en-US" dirty="0"/>
              <a:t> </a:t>
            </a:r>
            <a:r>
              <a:rPr lang="en-US" dirty="0" err="1"/>
              <a:t>sinh</a:t>
            </a:r>
            <a:r>
              <a:rPr lang="en-US" dirty="0"/>
              <a:t> NMTC, </a:t>
            </a:r>
            <a:r>
              <a:rPr lang="en-US" dirty="0" err="1"/>
              <a:t>nhưng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</a:t>
            </a:r>
            <a:r>
              <a:rPr lang="en-US" dirty="0" err="1"/>
              <a:t>trừ</a:t>
            </a:r>
            <a:r>
              <a:rPr lang="en-US" dirty="0"/>
              <a:t> </a:t>
            </a:r>
            <a:r>
              <a:rPr lang="en-US" dirty="0" err="1"/>
              <a:t>tăng</a:t>
            </a:r>
            <a:r>
              <a:rPr lang="en-US" dirty="0"/>
              <a:t> </a:t>
            </a:r>
            <a:r>
              <a:rPr lang="en-US" dirty="0" err="1"/>
              <a:t>sinh</a:t>
            </a:r>
            <a:r>
              <a:rPr lang="en-US" dirty="0"/>
              <a:t> NMTC </a:t>
            </a:r>
            <a:r>
              <a:rPr lang="en-US" dirty="0" err="1"/>
              <a:t>này</a:t>
            </a:r>
            <a:r>
              <a:rPr lang="en-US" dirty="0"/>
              <a:t> </a:t>
            </a:r>
            <a:r>
              <a:rPr lang="en-US" dirty="0" err="1"/>
              <a:t>tiến</a:t>
            </a:r>
            <a:r>
              <a:rPr lang="en-US" dirty="0"/>
              <a:t> </a:t>
            </a:r>
            <a:r>
              <a:rPr lang="en-US" dirty="0" err="1"/>
              <a:t>triển</a:t>
            </a:r>
            <a:r>
              <a:rPr lang="en-US" dirty="0"/>
              <a:t> </a:t>
            </a:r>
            <a:r>
              <a:rPr lang="en-US" dirty="0" err="1"/>
              <a:t>thành</a:t>
            </a:r>
            <a:r>
              <a:rPr lang="en-US" dirty="0"/>
              <a:t> </a:t>
            </a:r>
            <a:r>
              <a:rPr lang="en-US" dirty="0" err="1"/>
              <a:t>ung</a:t>
            </a:r>
            <a:r>
              <a:rPr lang="en-US" dirty="0"/>
              <a:t> </a:t>
            </a:r>
            <a:r>
              <a:rPr lang="en-US" dirty="0" err="1"/>
              <a:t>thư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đáp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Implanon</a:t>
            </a:r>
            <a:r>
              <a:rPr lang="en-US" dirty="0"/>
              <a:t> </a:t>
            </a:r>
            <a:r>
              <a:rPr lang="en-US" dirty="0" err="1"/>
              <a:t>nữa</a:t>
            </a:r>
            <a:endParaRPr lang="en-US" dirty="0"/>
          </a:p>
          <a:p>
            <a:pPr lvl="0"/>
            <a:r>
              <a:rPr lang="en-US" dirty="0" smtClean="0"/>
              <a:t>- AUB </a:t>
            </a:r>
            <a:r>
              <a:rPr lang="en-US" dirty="0" err="1"/>
              <a:t>nhóm</a:t>
            </a:r>
            <a:r>
              <a:rPr lang="en-US" dirty="0"/>
              <a:t> COEIN:</a:t>
            </a:r>
          </a:p>
          <a:p>
            <a:pPr marL="452755" lvl="0" indent="-224155">
              <a:buFont typeface="Arial" panose="020B0604020202020204" pitchFamily="34" charset="0"/>
              <a:buChar char="•"/>
            </a:pPr>
            <a:r>
              <a:rPr lang="en-US" dirty="0"/>
              <a:t>C: không nghĩ do không ghi nhận tiền căn RLDM, khám không có dấu xuất huyết.</a:t>
            </a:r>
          </a:p>
          <a:p>
            <a:pPr marL="452755" lvl="0" indent="-224155">
              <a:buFont typeface="Arial" panose="020B0604020202020204" pitchFamily="34" charset="0"/>
              <a:buChar char="•"/>
            </a:pPr>
            <a:r>
              <a:rPr lang="en-US" dirty="0"/>
              <a:t>E Không nghĩ do bệnh nhân không có dấu hiệu viêm tử cung, không RLDM.</a:t>
            </a:r>
            <a:endParaRPr lang="en-US" dirty="0" smtClean="0"/>
          </a:p>
          <a:p>
            <a:pPr marL="452755" lvl="0" indent="-224155">
              <a:buFont typeface="Arial" panose="020B0604020202020204" pitchFamily="34" charset="0"/>
              <a:buChar char="•"/>
            </a:pPr>
            <a:r>
              <a:rPr lang="en-US" dirty="0" smtClean="0"/>
              <a:t>O </a:t>
            </a:r>
            <a:r>
              <a:rPr lang="en-US" dirty="0" err="1" smtClean="0"/>
              <a:t>không</a:t>
            </a:r>
            <a:r>
              <a:rPr lang="en-US" dirty="0" smtClean="0"/>
              <a:t> </a:t>
            </a:r>
            <a:r>
              <a:rPr lang="en-US" dirty="0" err="1" smtClean="0"/>
              <a:t>loại</a:t>
            </a:r>
            <a:r>
              <a:rPr lang="en-US" dirty="0" smtClean="0"/>
              <a:t> </a:t>
            </a:r>
            <a:r>
              <a:rPr lang="en-US" dirty="0" err="1" smtClean="0"/>
              <a:t>trừ. 2 lần xuất huyết này cách nhau 21 ngày, có thể là rối loạn kinh nguyệt giai đoạn sớm ở tuổi quanh mãn kinh.</a:t>
            </a:r>
            <a:endParaRPr lang="en-US" dirty="0"/>
          </a:p>
          <a:p>
            <a:pPr marL="452755" lvl="0" indent="-224155">
              <a:buFont typeface="Arial" panose="020B0604020202020204" pitchFamily="34" charset="0"/>
              <a:buChar char="•"/>
            </a:pPr>
            <a:r>
              <a:rPr lang="en-US" dirty="0" smtClean="0"/>
              <a:t>Case </a:t>
            </a:r>
            <a:r>
              <a:rPr lang="en-US" dirty="0" err="1"/>
              <a:t>này</a:t>
            </a:r>
            <a:r>
              <a:rPr lang="en-US" dirty="0"/>
              <a:t> </a:t>
            </a:r>
            <a:r>
              <a:rPr lang="en-US" dirty="0" err="1"/>
              <a:t>nghĩ</a:t>
            </a:r>
            <a:r>
              <a:rPr lang="en-US" dirty="0"/>
              <a:t> </a:t>
            </a:r>
            <a:r>
              <a:rPr lang="en-US" dirty="0" err="1"/>
              <a:t>nhiều</a:t>
            </a:r>
            <a:r>
              <a:rPr lang="en-US" dirty="0"/>
              <a:t> AUB-I do </a:t>
            </a:r>
            <a:r>
              <a:rPr lang="en-US" dirty="0" err="1"/>
              <a:t>sự</a:t>
            </a:r>
            <a:r>
              <a:rPr lang="en-US" dirty="0"/>
              <a:t> </a:t>
            </a:r>
            <a:r>
              <a:rPr lang="en-US" dirty="0" err="1"/>
              <a:t>sụt</a:t>
            </a:r>
            <a:r>
              <a:rPr lang="en-US" dirty="0"/>
              <a:t> </a:t>
            </a:r>
            <a:r>
              <a:rPr lang="en-US" dirty="0" err="1"/>
              <a:t>giảm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</a:t>
            </a:r>
            <a:r>
              <a:rPr lang="en-US" dirty="0" err="1"/>
              <a:t>tiết</a:t>
            </a:r>
            <a:r>
              <a:rPr lang="en-US" dirty="0"/>
              <a:t> </a:t>
            </a:r>
            <a:r>
              <a:rPr lang="en-US" dirty="0" err="1"/>
              <a:t>tố</a:t>
            </a:r>
            <a:r>
              <a:rPr lang="en-US" dirty="0"/>
              <a:t> </a:t>
            </a:r>
            <a:r>
              <a:rPr lang="en-US" dirty="0" err="1"/>
              <a:t>ngoại</a:t>
            </a:r>
            <a:r>
              <a:rPr lang="en-US" dirty="0"/>
              <a:t> </a:t>
            </a:r>
            <a:r>
              <a:rPr lang="en-US" dirty="0" err="1"/>
              <a:t>sinh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que </a:t>
            </a:r>
            <a:r>
              <a:rPr lang="en-US" dirty="0" err="1"/>
              <a:t>cấy</a:t>
            </a:r>
            <a:r>
              <a:rPr lang="en-US" dirty="0"/>
              <a:t> </a:t>
            </a:r>
            <a:r>
              <a:rPr lang="en-US" dirty="0" err="1"/>
              <a:t>Implanon</a:t>
            </a:r>
            <a:r>
              <a:rPr lang="en-US" dirty="0"/>
              <a:t> (</a:t>
            </a:r>
            <a:r>
              <a:rPr lang="en-US" dirty="0" err="1"/>
              <a:t>thời</a:t>
            </a:r>
            <a:r>
              <a:rPr lang="en-US" dirty="0"/>
              <a:t> </a:t>
            </a:r>
            <a:r>
              <a:rPr lang="en-US" dirty="0" err="1"/>
              <a:t>hạn</a:t>
            </a:r>
            <a:r>
              <a:rPr lang="en-US" dirty="0"/>
              <a:t> 3 </a:t>
            </a:r>
            <a:r>
              <a:rPr lang="en-US" dirty="0" err="1"/>
              <a:t>năm</a:t>
            </a:r>
            <a:r>
              <a:rPr lang="en-US" dirty="0"/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3862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Trả</a:t>
            </a:r>
            <a:r>
              <a:rPr lang="en-US" dirty="0" smtClean="0"/>
              <a:t> </a:t>
            </a:r>
            <a:r>
              <a:rPr lang="en-US" dirty="0" err="1" smtClean="0"/>
              <a:t>lời</a:t>
            </a:r>
            <a:r>
              <a:rPr lang="en-US" dirty="0" smtClean="0"/>
              <a:t> </a:t>
            </a:r>
            <a:r>
              <a:rPr lang="en-US" dirty="0" err="1"/>
              <a:t>c</a:t>
            </a:r>
            <a:r>
              <a:rPr lang="en-US" dirty="0" err="1" smtClean="0"/>
              <a:t>âu</a:t>
            </a:r>
            <a:r>
              <a:rPr lang="en-US" dirty="0" smtClean="0"/>
              <a:t> </a:t>
            </a:r>
            <a:r>
              <a:rPr lang="en-US" dirty="0" err="1"/>
              <a:t>hỏi</a:t>
            </a:r>
            <a:r>
              <a:rPr lang="en-US" dirty="0"/>
              <a:t> </a:t>
            </a:r>
            <a:r>
              <a:rPr lang="en-US" dirty="0" err="1"/>
              <a:t>thảo</a:t>
            </a:r>
            <a:r>
              <a:rPr lang="en-US" dirty="0"/>
              <a:t> </a:t>
            </a:r>
            <a:r>
              <a:rPr lang="en-US" dirty="0" err="1"/>
              <a:t>luận</a:t>
            </a:r>
            <a:r>
              <a:rPr lang="en-US" dirty="0"/>
              <a:t> </a:t>
            </a:r>
            <a:r>
              <a:rPr lang="en-US" dirty="0" smtClean="0"/>
              <a:t>TH3: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555066"/>
          </a:xfrm>
        </p:spPr>
        <p:txBody>
          <a:bodyPr>
            <a:normAutofit/>
          </a:bodyPr>
          <a:lstStyle/>
          <a:p>
            <a:r>
              <a:rPr lang="en-US" dirty="0" smtClean="0"/>
              <a:t>2. các bước xử trí tiếp theo: </a:t>
            </a:r>
          </a:p>
          <a:p>
            <a:r>
              <a:rPr lang="en-US" dirty="0" smtClean="0"/>
              <a:t>Loại trừ khả năng mang thai: hỏi BN có đang dùng biện pháp tránh thai nào khác ngoài que cấy không? nếu nghi ngờ làm B-hCG. </a:t>
            </a:r>
          </a:p>
          <a:p>
            <a:r>
              <a:rPr lang="en-US" dirty="0" smtClean="0"/>
              <a:t>Loại trừ AUB-M: khảo sát mô bệnh hoc. </a:t>
            </a:r>
          </a:p>
          <a:p>
            <a:r>
              <a:rPr lang="en-US" dirty="0" smtClean="0"/>
              <a:t>NMTC 8mm &gt;5mm -&gt; đề nghị SIS đánh giá lại, tùy kết quả mà có hướng  xử trí phù hợp. </a:t>
            </a:r>
          </a:p>
          <a:p>
            <a:r>
              <a:rPr lang="en-US" dirty="0" smtClean="0"/>
              <a:t>+ Dày đồng nhất, không tổn thương khu trú =&gt; Pipelle hoặc D&amp;C</a:t>
            </a:r>
          </a:p>
          <a:p>
            <a:r>
              <a:rPr lang="en-US" dirty="0" smtClean="0"/>
              <a:t>+ Dày không đồng nhất, tổn thương khu trú =&gt; Nội soi buồng tử cung và sinh thiết. 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48094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err="1"/>
              <a:t>Xử</a:t>
            </a:r>
            <a:r>
              <a:rPr lang="en-US"/>
              <a:t> </a:t>
            </a:r>
            <a:r>
              <a:rPr lang="en-US" err="1"/>
              <a:t>trí</a:t>
            </a:r>
            <a:r>
              <a:rPr lang="en-US"/>
              <a:t> : </a:t>
            </a:r>
            <a:r>
              <a:rPr lang="en-US" err="1"/>
              <a:t>tình</a:t>
            </a:r>
            <a:r>
              <a:rPr lang="en-US"/>
              <a:t> </a:t>
            </a:r>
            <a:r>
              <a:rPr lang="en-US" err="1"/>
              <a:t>trạng</a:t>
            </a:r>
            <a:r>
              <a:rPr lang="en-US"/>
              <a:t> </a:t>
            </a:r>
            <a:r>
              <a:rPr lang="en-US" err="1"/>
              <a:t>xuất</a:t>
            </a:r>
            <a:r>
              <a:rPr lang="en-US"/>
              <a:t> </a:t>
            </a:r>
            <a:r>
              <a:rPr lang="en-US" err="1"/>
              <a:t>huyết</a:t>
            </a:r>
            <a:r>
              <a:rPr lang="en-US"/>
              <a:t> </a:t>
            </a:r>
            <a:r>
              <a:rPr lang="en-US" err="1"/>
              <a:t>tử</a:t>
            </a:r>
            <a:r>
              <a:rPr lang="en-US"/>
              <a:t> </a:t>
            </a:r>
            <a:r>
              <a:rPr lang="en-US" err="1"/>
              <a:t>cung</a:t>
            </a:r>
            <a:r>
              <a:rPr lang="en-US"/>
              <a:t> </a:t>
            </a:r>
            <a:r>
              <a:rPr lang="en-US" err="1"/>
              <a:t>bất</a:t>
            </a:r>
            <a:r>
              <a:rPr lang="en-US"/>
              <a:t> </a:t>
            </a:r>
            <a:r>
              <a:rPr lang="en-US" err="1"/>
              <a:t>thường</a:t>
            </a:r>
            <a:r>
              <a:rPr lang="en-US"/>
              <a:t> </a:t>
            </a:r>
            <a:r>
              <a:rPr lang="en-US" err="1"/>
              <a:t>được</a:t>
            </a:r>
            <a:r>
              <a:rPr lang="en-US"/>
              <a:t> </a:t>
            </a:r>
            <a:r>
              <a:rPr lang="en-US" err="1"/>
              <a:t>nghĩ</a:t>
            </a:r>
            <a:r>
              <a:rPr lang="en-US"/>
              <a:t> do </a:t>
            </a:r>
            <a:r>
              <a:rPr lang="en-US" err="1"/>
              <a:t>sụt</a:t>
            </a:r>
            <a:r>
              <a:rPr lang="en-US"/>
              <a:t> </a:t>
            </a:r>
            <a:r>
              <a:rPr lang="en-US" err="1"/>
              <a:t>giảm</a:t>
            </a:r>
            <a:r>
              <a:rPr lang="en-US"/>
              <a:t> </a:t>
            </a:r>
            <a:r>
              <a:rPr lang="en-US" err="1"/>
              <a:t>nội</a:t>
            </a:r>
            <a:r>
              <a:rPr lang="en-US"/>
              <a:t> </a:t>
            </a:r>
            <a:r>
              <a:rPr lang="en-US" err="1"/>
              <a:t>tiết</a:t>
            </a:r>
            <a:r>
              <a:rPr lang="en-US"/>
              <a:t> </a:t>
            </a:r>
            <a:r>
              <a:rPr lang="en-US" err="1"/>
              <a:t>trong</a:t>
            </a:r>
            <a:r>
              <a:rPr lang="en-US"/>
              <a:t> que </a:t>
            </a:r>
            <a:r>
              <a:rPr lang="en-US" err="1"/>
              <a:t>cấy</a:t>
            </a:r>
            <a:r>
              <a:rPr lang="en-US"/>
              <a:t> </a:t>
            </a:r>
            <a:r>
              <a:rPr lang="en-US" err="1"/>
              <a:t>nên</a:t>
            </a:r>
            <a:r>
              <a:rPr lang="en-US"/>
              <a:t> </a:t>
            </a:r>
            <a:r>
              <a:rPr lang="en-US" err="1"/>
              <a:t>được</a:t>
            </a:r>
            <a:r>
              <a:rPr lang="en-US"/>
              <a:t> </a:t>
            </a:r>
            <a:r>
              <a:rPr lang="en-US" err="1"/>
              <a:t>sử</a:t>
            </a:r>
            <a:r>
              <a:rPr lang="en-US"/>
              <a:t> </a:t>
            </a:r>
            <a:r>
              <a:rPr lang="en-US" err="1"/>
              <a:t>dụng</a:t>
            </a:r>
            <a:r>
              <a:rPr lang="en-US"/>
              <a:t> </a:t>
            </a:r>
            <a:r>
              <a:rPr lang="en-US" err="1"/>
              <a:t>Orgametril</a:t>
            </a:r>
            <a:r>
              <a:rPr lang="en-US"/>
              <a:t> 2 </a:t>
            </a:r>
            <a:r>
              <a:rPr lang="en-US" err="1"/>
              <a:t>viên</a:t>
            </a:r>
            <a:r>
              <a:rPr lang="en-US"/>
              <a:t> </a:t>
            </a:r>
            <a:r>
              <a:rPr lang="en-US" err="1"/>
              <a:t>từng</a:t>
            </a:r>
            <a:r>
              <a:rPr lang="en-US"/>
              <a:t> </a:t>
            </a:r>
            <a:r>
              <a:rPr lang="en-US" err="1"/>
              <a:t>đợt</a:t>
            </a:r>
            <a:r>
              <a:rPr lang="en-US"/>
              <a:t> N5-N25 </a:t>
            </a:r>
            <a:r>
              <a:rPr lang="en-US" err="1"/>
              <a:t>của</a:t>
            </a:r>
            <a:r>
              <a:rPr lang="en-US"/>
              <a:t> chu </a:t>
            </a:r>
            <a:r>
              <a:rPr lang="en-US" err="1"/>
              <a:t>kỳ</a:t>
            </a:r>
            <a:r>
              <a:rPr lang="en-US"/>
              <a:t>. Sau 3 chu </a:t>
            </a:r>
            <a:r>
              <a:rPr lang="en-US" err="1"/>
              <a:t>kỳ</a:t>
            </a:r>
            <a:r>
              <a:rPr lang="en-US"/>
              <a:t>, Bn </a:t>
            </a:r>
            <a:r>
              <a:rPr lang="en-US" err="1"/>
              <a:t>được</a:t>
            </a:r>
            <a:r>
              <a:rPr lang="en-US"/>
              <a:t> </a:t>
            </a:r>
            <a:r>
              <a:rPr lang="en-US" err="1"/>
              <a:t>tái</a:t>
            </a:r>
            <a:r>
              <a:rPr lang="en-US"/>
              <a:t> </a:t>
            </a:r>
            <a:r>
              <a:rPr lang="en-US" err="1"/>
              <a:t>khám</a:t>
            </a:r>
            <a:r>
              <a:rPr lang="en-US"/>
              <a:t> </a:t>
            </a:r>
            <a:r>
              <a:rPr lang="en-US" err="1"/>
              <a:t>và</a:t>
            </a:r>
            <a:r>
              <a:rPr lang="en-US"/>
              <a:t> </a:t>
            </a:r>
            <a:r>
              <a:rPr lang="en-US" err="1"/>
              <a:t>kết</a:t>
            </a:r>
            <a:r>
              <a:rPr lang="en-US"/>
              <a:t> </a:t>
            </a:r>
            <a:r>
              <a:rPr lang="en-US" err="1"/>
              <a:t>quả</a:t>
            </a:r>
            <a:r>
              <a:rPr lang="en-US"/>
              <a:t> </a:t>
            </a:r>
            <a:r>
              <a:rPr lang="en-US" err="1"/>
              <a:t>siêu</a:t>
            </a:r>
            <a:r>
              <a:rPr lang="en-US"/>
              <a:t> </a:t>
            </a:r>
            <a:r>
              <a:rPr lang="en-US" err="1"/>
              <a:t>âm</a:t>
            </a:r>
            <a:r>
              <a:rPr lang="en-US"/>
              <a:t> </a:t>
            </a:r>
            <a:r>
              <a:rPr lang="en-US" err="1"/>
              <a:t>kiểm</a:t>
            </a:r>
            <a:r>
              <a:rPr lang="en-US"/>
              <a:t> </a:t>
            </a:r>
            <a:r>
              <a:rPr lang="en-US" err="1"/>
              <a:t>tra</a:t>
            </a:r>
            <a:r>
              <a:rPr lang="en-US"/>
              <a:t> </a:t>
            </a:r>
            <a:r>
              <a:rPr lang="en-US" err="1"/>
              <a:t>tương</a:t>
            </a:r>
            <a:r>
              <a:rPr lang="en-US"/>
              <a:t> </a:t>
            </a:r>
            <a:r>
              <a:rPr lang="en-US" err="1"/>
              <a:t>tự</a:t>
            </a:r>
            <a:r>
              <a:rPr lang="en-US"/>
              <a:t> </a:t>
            </a:r>
            <a:r>
              <a:rPr lang="en-US" err="1"/>
              <a:t>với</a:t>
            </a:r>
            <a:r>
              <a:rPr lang="en-US"/>
              <a:t> NMTC 8-10 mm, BN </a:t>
            </a:r>
            <a:r>
              <a:rPr lang="en-US" err="1"/>
              <a:t>xin</a:t>
            </a:r>
            <a:r>
              <a:rPr lang="en-US"/>
              <a:t> </a:t>
            </a:r>
            <a:r>
              <a:rPr lang="en-US" err="1"/>
              <a:t>được</a:t>
            </a:r>
            <a:r>
              <a:rPr lang="en-US"/>
              <a:t> </a:t>
            </a:r>
            <a:r>
              <a:rPr lang="en-US" err="1"/>
              <a:t>nạo</a:t>
            </a:r>
            <a:r>
              <a:rPr lang="en-US"/>
              <a:t> </a:t>
            </a:r>
            <a:r>
              <a:rPr lang="en-US" err="1"/>
              <a:t>sinh</a:t>
            </a:r>
            <a:r>
              <a:rPr lang="en-US"/>
              <a:t> </a:t>
            </a:r>
            <a:r>
              <a:rPr lang="en-US" err="1"/>
              <a:t>thiết</a:t>
            </a:r>
            <a:r>
              <a:rPr lang="en-US"/>
              <a:t> BTC </a:t>
            </a:r>
            <a:r>
              <a:rPr lang="en-US" err="1"/>
              <a:t>và</a:t>
            </a:r>
            <a:r>
              <a:rPr lang="en-US"/>
              <a:t> </a:t>
            </a:r>
            <a:r>
              <a:rPr lang="en-US" err="1"/>
              <a:t>kết</a:t>
            </a:r>
            <a:r>
              <a:rPr lang="en-US"/>
              <a:t> </a:t>
            </a:r>
            <a:r>
              <a:rPr lang="en-US" err="1"/>
              <a:t>quả</a:t>
            </a:r>
            <a:r>
              <a:rPr lang="en-US"/>
              <a:t> : </a:t>
            </a:r>
            <a:r>
              <a:rPr lang="en-US" err="1"/>
              <a:t>tăng</a:t>
            </a:r>
            <a:r>
              <a:rPr lang="en-US"/>
              <a:t> </a:t>
            </a:r>
            <a:r>
              <a:rPr lang="en-US" err="1"/>
              <a:t>sinh</a:t>
            </a:r>
            <a:r>
              <a:rPr lang="en-US"/>
              <a:t> </a:t>
            </a:r>
            <a:r>
              <a:rPr lang="en-US" err="1"/>
              <a:t>nội</a:t>
            </a:r>
            <a:r>
              <a:rPr lang="en-US"/>
              <a:t> </a:t>
            </a:r>
            <a:r>
              <a:rPr lang="en-US" err="1"/>
              <a:t>mạc</a:t>
            </a:r>
            <a:r>
              <a:rPr lang="en-US"/>
              <a:t> </a:t>
            </a:r>
            <a:r>
              <a:rPr lang="en-US" err="1"/>
              <a:t>tử</a:t>
            </a:r>
            <a:r>
              <a:rPr lang="en-US"/>
              <a:t> </a:t>
            </a:r>
            <a:r>
              <a:rPr lang="en-US" err="1"/>
              <a:t>cung</a:t>
            </a:r>
            <a:r>
              <a:rPr lang="en-US"/>
              <a:t> </a:t>
            </a:r>
            <a:r>
              <a:rPr lang="en-US" err="1"/>
              <a:t>có</a:t>
            </a:r>
            <a:r>
              <a:rPr lang="en-US"/>
              <a:t> </a:t>
            </a:r>
            <a:r>
              <a:rPr lang="en-US" err="1"/>
              <a:t>tế</a:t>
            </a:r>
            <a:r>
              <a:rPr lang="en-US"/>
              <a:t> </a:t>
            </a:r>
            <a:r>
              <a:rPr lang="en-US" err="1"/>
              <a:t>bào</a:t>
            </a:r>
            <a:r>
              <a:rPr lang="en-US"/>
              <a:t> </a:t>
            </a:r>
            <a:r>
              <a:rPr lang="en-US" err="1"/>
              <a:t>không</a:t>
            </a:r>
            <a:r>
              <a:rPr lang="en-US"/>
              <a:t> </a:t>
            </a:r>
            <a:r>
              <a:rPr lang="en-US" err="1"/>
              <a:t>điển</a:t>
            </a:r>
            <a:r>
              <a:rPr lang="en-US"/>
              <a:t> </a:t>
            </a:r>
            <a:r>
              <a:rPr lang="en-US" err="1"/>
              <a:t>hình</a:t>
            </a:r>
            <a:endParaRPr lang="en-US"/>
          </a:p>
          <a:p>
            <a:r>
              <a:rPr lang="en-US"/>
              <a:t>BN </a:t>
            </a:r>
            <a:r>
              <a:rPr lang="en-US" err="1"/>
              <a:t>được</a:t>
            </a:r>
            <a:r>
              <a:rPr lang="en-US"/>
              <a:t> </a:t>
            </a:r>
            <a:r>
              <a:rPr lang="en-US" err="1"/>
              <a:t>tư</a:t>
            </a:r>
            <a:r>
              <a:rPr lang="en-US"/>
              <a:t> </a:t>
            </a:r>
            <a:r>
              <a:rPr lang="en-US" err="1"/>
              <a:t>vấn</a:t>
            </a:r>
            <a:r>
              <a:rPr lang="en-US"/>
              <a:t> </a:t>
            </a:r>
            <a:r>
              <a:rPr lang="en-US" err="1"/>
              <a:t>chọn</a:t>
            </a:r>
            <a:r>
              <a:rPr lang="en-US"/>
              <a:t> </a:t>
            </a:r>
            <a:r>
              <a:rPr lang="en-US" err="1"/>
              <a:t>lựa</a:t>
            </a:r>
            <a:r>
              <a:rPr lang="en-US"/>
              <a:t> </a:t>
            </a:r>
            <a:r>
              <a:rPr lang="en-US" err="1"/>
              <a:t>điều</a:t>
            </a:r>
            <a:r>
              <a:rPr lang="en-US"/>
              <a:t> </a:t>
            </a:r>
            <a:r>
              <a:rPr lang="en-US" err="1"/>
              <a:t>trị</a:t>
            </a:r>
            <a:r>
              <a:rPr lang="en-US"/>
              <a:t> </a:t>
            </a:r>
            <a:r>
              <a:rPr lang="en-US" err="1"/>
              <a:t>nội</a:t>
            </a:r>
            <a:r>
              <a:rPr lang="en-US"/>
              <a:t> khoa </a:t>
            </a:r>
            <a:r>
              <a:rPr lang="en-US" err="1"/>
              <a:t>hoặc</a:t>
            </a:r>
            <a:r>
              <a:rPr lang="en-US"/>
              <a:t> </a:t>
            </a:r>
            <a:r>
              <a:rPr lang="en-US" err="1"/>
              <a:t>mổ</a:t>
            </a:r>
            <a:r>
              <a:rPr lang="en-US"/>
              <a:t> </a:t>
            </a:r>
            <a:r>
              <a:rPr lang="en-US" err="1"/>
              <a:t>cắt</a:t>
            </a:r>
            <a:r>
              <a:rPr lang="en-US"/>
              <a:t> </a:t>
            </a:r>
            <a:r>
              <a:rPr lang="en-US" err="1"/>
              <a:t>tử</a:t>
            </a:r>
            <a:r>
              <a:rPr lang="en-US"/>
              <a:t> </a:t>
            </a:r>
            <a:r>
              <a:rPr lang="en-US" err="1"/>
              <a:t>cung</a:t>
            </a:r>
            <a:endParaRPr lang="en-US"/>
          </a:p>
          <a:p>
            <a:r>
              <a:rPr lang="en-US">
                <a:sym typeface="Wingdings" panose="05000000000000000000" pitchFamily="2" charset="2"/>
              </a:rPr>
              <a:t> </a:t>
            </a:r>
            <a:r>
              <a:rPr lang="en-US" err="1">
                <a:sym typeface="Wingdings" panose="05000000000000000000" pitchFamily="2" charset="2"/>
              </a:rPr>
              <a:t>Bn</a:t>
            </a:r>
            <a:r>
              <a:rPr lang="en-US">
                <a:sym typeface="Wingdings" panose="05000000000000000000" pitchFamily="2" charset="2"/>
              </a:rPr>
              <a:t> </a:t>
            </a:r>
            <a:r>
              <a:rPr lang="en-US" err="1">
                <a:sym typeface="Wingdings" panose="05000000000000000000" pitchFamily="2" charset="2"/>
              </a:rPr>
              <a:t>lựa</a:t>
            </a:r>
            <a:r>
              <a:rPr lang="en-US">
                <a:sym typeface="Wingdings" panose="05000000000000000000" pitchFamily="2" charset="2"/>
              </a:rPr>
              <a:t> </a:t>
            </a:r>
            <a:r>
              <a:rPr lang="en-US" err="1">
                <a:sym typeface="Wingdings" panose="05000000000000000000" pitchFamily="2" charset="2"/>
              </a:rPr>
              <a:t>chọn</a:t>
            </a:r>
            <a:r>
              <a:rPr lang="en-US">
                <a:sym typeface="Wingdings" panose="05000000000000000000" pitchFamily="2" charset="2"/>
              </a:rPr>
              <a:t> </a:t>
            </a:r>
            <a:r>
              <a:rPr lang="en-US" err="1">
                <a:sym typeface="Wingdings" panose="05000000000000000000" pitchFamily="2" charset="2"/>
              </a:rPr>
              <a:t>cắt</a:t>
            </a:r>
            <a:r>
              <a:rPr lang="en-US">
                <a:sym typeface="Wingdings" panose="05000000000000000000" pitchFamily="2" charset="2"/>
              </a:rPr>
              <a:t> </a:t>
            </a:r>
            <a:r>
              <a:rPr lang="en-US" err="1">
                <a:sym typeface="Wingdings" panose="05000000000000000000" pitchFamily="2" charset="2"/>
              </a:rPr>
              <a:t>tử</a:t>
            </a:r>
            <a:r>
              <a:rPr lang="en-US">
                <a:sym typeface="Wingdings" panose="05000000000000000000" pitchFamily="2" charset="2"/>
              </a:rPr>
              <a:t> </a:t>
            </a:r>
            <a:r>
              <a:rPr lang="en-US" err="1">
                <a:sym typeface="Wingdings" panose="05000000000000000000" pitchFamily="2" charset="2"/>
              </a:rPr>
              <a:t>cung</a:t>
            </a:r>
            <a:endParaRPr lang="en-US"/>
          </a:p>
          <a:p>
            <a:r>
              <a:rPr lang="en-US" err="1"/>
              <a:t>Kết</a:t>
            </a:r>
            <a:r>
              <a:rPr lang="en-US"/>
              <a:t> </a:t>
            </a:r>
            <a:r>
              <a:rPr lang="en-US" err="1"/>
              <a:t>quả</a:t>
            </a:r>
            <a:r>
              <a:rPr lang="en-US"/>
              <a:t> GBPL </a:t>
            </a:r>
            <a:r>
              <a:rPr lang="en-US" err="1"/>
              <a:t>cắt</a:t>
            </a:r>
            <a:r>
              <a:rPr lang="en-US"/>
              <a:t> </a:t>
            </a:r>
            <a:r>
              <a:rPr lang="en-US" err="1"/>
              <a:t>tử</a:t>
            </a:r>
            <a:r>
              <a:rPr lang="en-US"/>
              <a:t> </a:t>
            </a:r>
            <a:r>
              <a:rPr lang="en-US" err="1"/>
              <a:t>cung</a:t>
            </a:r>
            <a:r>
              <a:rPr lang="en-US"/>
              <a:t> </a:t>
            </a:r>
            <a:r>
              <a:rPr lang="en-US" err="1"/>
              <a:t>nội</a:t>
            </a:r>
            <a:r>
              <a:rPr lang="en-US"/>
              <a:t> </a:t>
            </a:r>
            <a:r>
              <a:rPr lang="en-US" err="1"/>
              <a:t>soi</a:t>
            </a:r>
            <a:r>
              <a:rPr lang="en-US"/>
              <a:t>: </a:t>
            </a:r>
            <a:r>
              <a:rPr lang="en-US" err="1"/>
              <a:t>ung</a:t>
            </a:r>
            <a:r>
              <a:rPr lang="en-US"/>
              <a:t> </a:t>
            </a:r>
            <a:r>
              <a:rPr lang="en-US" err="1"/>
              <a:t>thư</a:t>
            </a:r>
            <a:r>
              <a:rPr lang="en-US"/>
              <a:t> </a:t>
            </a:r>
            <a:r>
              <a:rPr lang="en-US" err="1"/>
              <a:t>tế</a:t>
            </a:r>
            <a:r>
              <a:rPr lang="en-US"/>
              <a:t> </a:t>
            </a:r>
            <a:r>
              <a:rPr lang="en-US" err="1"/>
              <a:t>bào</a:t>
            </a:r>
            <a:r>
              <a:rPr lang="en-US"/>
              <a:t> </a:t>
            </a:r>
            <a:r>
              <a:rPr lang="en-US" err="1"/>
              <a:t>tuyến</a:t>
            </a:r>
            <a:r>
              <a:rPr lang="en-US"/>
              <a:t> Grade 1, </a:t>
            </a:r>
            <a:r>
              <a:rPr lang="en-US" err="1"/>
              <a:t>mức</a:t>
            </a:r>
            <a:r>
              <a:rPr lang="en-US"/>
              <a:t> </a:t>
            </a:r>
            <a:r>
              <a:rPr lang="en-US" err="1"/>
              <a:t>xâm</a:t>
            </a:r>
            <a:r>
              <a:rPr lang="en-US"/>
              <a:t> </a:t>
            </a:r>
            <a:r>
              <a:rPr lang="en-US" err="1"/>
              <a:t>lấn</a:t>
            </a:r>
            <a:r>
              <a:rPr lang="en-US"/>
              <a:t> </a:t>
            </a:r>
            <a:r>
              <a:rPr lang="en-US" err="1"/>
              <a:t>cơ</a:t>
            </a:r>
            <a:r>
              <a:rPr lang="en-US"/>
              <a:t> </a:t>
            </a:r>
            <a:r>
              <a:rPr lang="en-US" err="1"/>
              <a:t>tử</a:t>
            </a:r>
            <a:r>
              <a:rPr lang="en-US"/>
              <a:t> </a:t>
            </a:r>
            <a:r>
              <a:rPr lang="en-US" err="1"/>
              <a:t>cung</a:t>
            </a:r>
            <a:r>
              <a:rPr lang="en-US"/>
              <a:t> &lt; ½ </a:t>
            </a:r>
            <a:r>
              <a:rPr lang="en-US" err="1"/>
              <a:t>bề</a:t>
            </a:r>
            <a:r>
              <a:rPr lang="en-US"/>
              <a:t> </a:t>
            </a:r>
            <a:r>
              <a:rPr lang="en-US" err="1"/>
              <a:t>dày</a:t>
            </a:r>
            <a:r>
              <a:rPr lang="en-US"/>
              <a:t> </a:t>
            </a:r>
            <a:r>
              <a:rPr lang="en-US" err="1"/>
              <a:t>cơ</a:t>
            </a:r>
            <a:r>
              <a:rPr lang="en-US"/>
              <a:t> </a:t>
            </a:r>
            <a:r>
              <a:rPr lang="en-US" err="1"/>
              <a:t>tử</a:t>
            </a:r>
            <a:r>
              <a:rPr lang="en-US"/>
              <a:t> </a:t>
            </a:r>
            <a:r>
              <a:rPr lang="en-US" err="1"/>
              <a:t>cung</a:t>
            </a:r>
            <a:r>
              <a:rPr lang="en-US"/>
              <a:t>.  </a:t>
            </a:r>
          </a:p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48994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hỏi</a:t>
            </a:r>
            <a:r>
              <a:rPr lang="en-US" dirty="0"/>
              <a:t> </a:t>
            </a:r>
            <a:r>
              <a:rPr lang="en-US" dirty="0" err="1"/>
              <a:t>thảo</a:t>
            </a:r>
            <a:r>
              <a:rPr lang="en-US" dirty="0"/>
              <a:t> </a:t>
            </a:r>
            <a:r>
              <a:rPr lang="en-US" dirty="0" err="1"/>
              <a:t>luận</a:t>
            </a:r>
            <a:r>
              <a:rPr lang="en-US" dirty="0"/>
              <a:t>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US" err="1"/>
              <a:t>Xử</a:t>
            </a:r>
            <a:r>
              <a:rPr lang="en-US"/>
              <a:t> </a:t>
            </a:r>
            <a:r>
              <a:rPr lang="en-US" err="1"/>
              <a:t>trí</a:t>
            </a:r>
            <a:r>
              <a:rPr lang="en-US"/>
              <a:t> </a:t>
            </a:r>
            <a:r>
              <a:rPr lang="en-US" err="1"/>
              <a:t>trong</a:t>
            </a:r>
            <a:r>
              <a:rPr lang="en-US"/>
              <a:t> tr</a:t>
            </a:r>
            <a:r>
              <a:rPr lang="vi-VN"/>
              <a:t>ư</a:t>
            </a:r>
            <a:r>
              <a:rPr lang="en-US" err="1"/>
              <a:t>ờng</a:t>
            </a:r>
            <a:r>
              <a:rPr lang="en-US"/>
              <a:t> </a:t>
            </a:r>
            <a:r>
              <a:rPr lang="en-US" err="1"/>
              <a:t>hợp</a:t>
            </a:r>
            <a:r>
              <a:rPr lang="en-US"/>
              <a:t> 3 </a:t>
            </a:r>
            <a:r>
              <a:rPr lang="en-US" err="1"/>
              <a:t>đã</a:t>
            </a:r>
            <a:r>
              <a:rPr lang="en-US"/>
              <a:t> </a:t>
            </a:r>
            <a:r>
              <a:rPr lang="en-US" err="1"/>
              <a:t>có</a:t>
            </a:r>
            <a:r>
              <a:rPr lang="en-US"/>
              <a:t> </a:t>
            </a:r>
            <a:r>
              <a:rPr lang="en-US" err="1"/>
              <a:t>sai</a:t>
            </a:r>
            <a:r>
              <a:rPr lang="en-US"/>
              <a:t> </a:t>
            </a:r>
            <a:r>
              <a:rPr lang="en-US" err="1"/>
              <a:t>lầm</a:t>
            </a:r>
            <a:r>
              <a:rPr lang="en-US"/>
              <a:t> hay </a:t>
            </a:r>
            <a:r>
              <a:rPr lang="en-US" err="1"/>
              <a:t>không</a:t>
            </a:r>
            <a:r>
              <a:rPr lang="en-US"/>
              <a:t>? </a:t>
            </a:r>
            <a:r>
              <a:rPr lang="en-US" err="1"/>
              <a:t>Nếu</a:t>
            </a:r>
            <a:r>
              <a:rPr lang="en-US"/>
              <a:t> </a:t>
            </a:r>
            <a:r>
              <a:rPr lang="en-US" err="1"/>
              <a:t>có</a:t>
            </a:r>
            <a:r>
              <a:rPr lang="en-US"/>
              <a:t> </a:t>
            </a:r>
            <a:r>
              <a:rPr lang="en-US" err="1"/>
              <a:t>thì</a:t>
            </a:r>
            <a:r>
              <a:rPr lang="en-US"/>
              <a:t> </a:t>
            </a:r>
            <a:r>
              <a:rPr lang="en-US" err="1"/>
              <a:t>tại</a:t>
            </a:r>
            <a:r>
              <a:rPr lang="en-US"/>
              <a:t> </a:t>
            </a:r>
            <a:r>
              <a:rPr lang="en-US" err="1"/>
              <a:t>sao</a:t>
            </a:r>
            <a:r>
              <a:rPr lang="en-US"/>
              <a:t>? </a:t>
            </a:r>
            <a:r>
              <a:rPr lang="en-US" err="1"/>
              <a:t>Và</a:t>
            </a:r>
            <a:r>
              <a:rPr lang="en-US"/>
              <a:t> </a:t>
            </a:r>
            <a:r>
              <a:rPr lang="en-US" err="1"/>
              <a:t>nếu</a:t>
            </a:r>
            <a:r>
              <a:rPr lang="en-US"/>
              <a:t> </a:t>
            </a:r>
            <a:r>
              <a:rPr lang="en-US" err="1"/>
              <a:t>không</a:t>
            </a:r>
            <a:r>
              <a:rPr lang="en-US"/>
              <a:t> </a:t>
            </a:r>
            <a:r>
              <a:rPr lang="en-US" err="1"/>
              <a:t>thì</a:t>
            </a:r>
            <a:r>
              <a:rPr lang="en-US"/>
              <a:t> </a:t>
            </a:r>
            <a:r>
              <a:rPr lang="en-US" err="1"/>
              <a:t>tại</a:t>
            </a:r>
            <a:r>
              <a:rPr lang="en-US"/>
              <a:t> </a:t>
            </a:r>
            <a:r>
              <a:rPr lang="en-US" err="1"/>
              <a:t>sao</a:t>
            </a:r>
            <a:r>
              <a:rPr lang="en-US"/>
              <a:t>?</a:t>
            </a:r>
          </a:p>
          <a:p>
            <a:pPr marL="514350" indent="-514350">
              <a:buAutoNum type="arabicPeriod"/>
            </a:pPr>
            <a:r>
              <a:rPr lang="en-US" err="1"/>
              <a:t>Bạn</a:t>
            </a:r>
            <a:r>
              <a:rPr lang="en-US"/>
              <a:t> </a:t>
            </a:r>
            <a:r>
              <a:rPr lang="en-US" err="1"/>
              <a:t>hãy</a:t>
            </a:r>
            <a:r>
              <a:rPr lang="en-US"/>
              <a:t> </a:t>
            </a:r>
            <a:r>
              <a:rPr lang="en-US" err="1"/>
              <a:t>dự</a:t>
            </a:r>
            <a:r>
              <a:rPr lang="en-US"/>
              <a:t> </a:t>
            </a:r>
            <a:r>
              <a:rPr lang="en-US" err="1"/>
              <a:t>kiến</a:t>
            </a:r>
            <a:r>
              <a:rPr lang="en-US"/>
              <a:t> </a:t>
            </a:r>
            <a:r>
              <a:rPr lang="en-US" err="1"/>
              <a:t>kế</a:t>
            </a:r>
            <a:r>
              <a:rPr lang="en-US"/>
              <a:t> </a:t>
            </a:r>
            <a:r>
              <a:rPr lang="en-US" err="1"/>
              <a:t>hoạch</a:t>
            </a:r>
            <a:r>
              <a:rPr lang="en-US"/>
              <a:t> </a:t>
            </a:r>
            <a:r>
              <a:rPr lang="en-US" err="1"/>
              <a:t>điều</a:t>
            </a:r>
            <a:r>
              <a:rPr lang="en-US"/>
              <a:t> </a:t>
            </a:r>
            <a:r>
              <a:rPr lang="en-US" err="1"/>
              <a:t>trị</a:t>
            </a:r>
            <a:r>
              <a:rPr lang="en-US"/>
              <a:t> </a:t>
            </a:r>
            <a:r>
              <a:rPr lang="en-US" err="1"/>
              <a:t>tiếp</a:t>
            </a:r>
            <a:r>
              <a:rPr lang="en-US"/>
              <a:t> </a:t>
            </a:r>
            <a:r>
              <a:rPr lang="en-US" err="1"/>
              <a:t>theo</a:t>
            </a:r>
            <a:r>
              <a:rPr lang="en-US"/>
              <a:t>?</a:t>
            </a:r>
          </a:p>
          <a:p>
            <a:pPr marL="514350" indent="-514350">
              <a:buAutoNum type="arabicPeriod"/>
            </a:pPr>
            <a:endParaRPr lang="en-US"/>
          </a:p>
          <a:p>
            <a:pPr marL="514350" indent="-514350">
              <a:buAutoNum type="arabicPeriod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26009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Trả</a:t>
            </a:r>
            <a:r>
              <a:rPr lang="en-US" dirty="0" smtClean="0"/>
              <a:t> </a:t>
            </a:r>
            <a:r>
              <a:rPr lang="en-US" dirty="0" err="1" smtClean="0"/>
              <a:t>lời</a:t>
            </a:r>
            <a:r>
              <a:rPr lang="en-US" dirty="0" smtClean="0"/>
              <a:t> </a:t>
            </a:r>
            <a:r>
              <a:rPr lang="en-US" dirty="0" err="1"/>
              <a:t>c</a:t>
            </a:r>
            <a:r>
              <a:rPr lang="en-US" dirty="0" err="1" smtClean="0"/>
              <a:t>âu</a:t>
            </a:r>
            <a:r>
              <a:rPr lang="en-US" dirty="0" smtClean="0"/>
              <a:t> </a:t>
            </a:r>
            <a:r>
              <a:rPr lang="en-US" dirty="0" err="1"/>
              <a:t>hỏi</a:t>
            </a:r>
            <a:r>
              <a:rPr lang="en-US" dirty="0"/>
              <a:t> </a:t>
            </a:r>
            <a:r>
              <a:rPr lang="en-US" dirty="0" err="1"/>
              <a:t>thảo</a:t>
            </a:r>
            <a:r>
              <a:rPr lang="en-US" dirty="0"/>
              <a:t> </a:t>
            </a:r>
            <a:r>
              <a:rPr lang="en-US" dirty="0" err="1"/>
              <a:t>luận</a:t>
            </a:r>
            <a:r>
              <a:rPr lang="en-US" dirty="0"/>
              <a:t>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1. </a:t>
            </a:r>
            <a:r>
              <a:rPr lang="en-US" dirty="0" err="1" smtClean="0"/>
              <a:t>Xử</a:t>
            </a:r>
            <a:r>
              <a:rPr lang="en-US" dirty="0" smtClean="0"/>
              <a:t> </a:t>
            </a:r>
            <a:r>
              <a:rPr lang="en-US" dirty="0" err="1" smtClean="0"/>
              <a:t>trí</a:t>
            </a:r>
            <a:r>
              <a:rPr lang="en-US" dirty="0" smtClean="0"/>
              <a:t> </a:t>
            </a:r>
            <a:r>
              <a:rPr lang="en-US" dirty="0" err="1" smtClean="0"/>
              <a:t>trong</a:t>
            </a:r>
            <a:r>
              <a:rPr lang="en-US" dirty="0" smtClean="0"/>
              <a:t> TH3 </a:t>
            </a:r>
            <a:r>
              <a:rPr lang="en-US" dirty="0" err="1" smtClean="0"/>
              <a:t>có</a:t>
            </a:r>
            <a:r>
              <a:rPr lang="en-US" dirty="0" smtClean="0"/>
              <a:t> </a:t>
            </a:r>
            <a:r>
              <a:rPr lang="en-US" dirty="0" err="1" smtClean="0"/>
              <a:t>sai</a:t>
            </a:r>
            <a:r>
              <a:rPr lang="en-US" dirty="0" smtClean="0"/>
              <a:t> </a:t>
            </a:r>
            <a:r>
              <a:rPr lang="en-US" dirty="0" err="1" smtClean="0"/>
              <a:t>lầm</a:t>
            </a:r>
            <a:r>
              <a:rPr lang="en-US" dirty="0" smtClean="0"/>
              <a:t>:</a:t>
            </a:r>
          </a:p>
          <a:p>
            <a:r>
              <a:rPr lang="en-US" dirty="0" smtClean="0"/>
              <a:t>- Sai </a:t>
            </a:r>
            <a:r>
              <a:rPr lang="en-US" dirty="0" err="1" smtClean="0"/>
              <a:t>lầm</a:t>
            </a:r>
            <a:r>
              <a:rPr lang="en-US" dirty="0" smtClean="0"/>
              <a:t> </a:t>
            </a:r>
            <a:r>
              <a:rPr lang="en-US" dirty="0" err="1" smtClean="0"/>
              <a:t>vì</a:t>
            </a:r>
            <a:r>
              <a:rPr lang="en-US" dirty="0" smtClean="0"/>
              <a:t> </a:t>
            </a:r>
            <a:r>
              <a:rPr lang="en-US" dirty="0" err="1" smtClean="0"/>
              <a:t>đã</a:t>
            </a:r>
            <a:r>
              <a:rPr lang="en-US" dirty="0" smtClean="0"/>
              <a:t> </a:t>
            </a:r>
            <a:r>
              <a:rPr lang="en-US" dirty="0" err="1" smtClean="0"/>
              <a:t>không</a:t>
            </a:r>
            <a:r>
              <a:rPr lang="en-US" dirty="0" smtClean="0"/>
              <a:t> </a:t>
            </a:r>
            <a:r>
              <a:rPr lang="en-US" dirty="0" err="1" smtClean="0"/>
              <a:t>loại</a:t>
            </a:r>
            <a:r>
              <a:rPr lang="en-US" dirty="0" smtClean="0"/>
              <a:t> </a:t>
            </a:r>
            <a:r>
              <a:rPr lang="en-US" dirty="0" err="1" smtClean="0"/>
              <a:t>trừ</a:t>
            </a:r>
            <a:r>
              <a:rPr lang="en-US" dirty="0" smtClean="0"/>
              <a:t> </a:t>
            </a:r>
            <a:r>
              <a:rPr lang="en-US" dirty="0" err="1" smtClean="0"/>
              <a:t>khả</a:t>
            </a:r>
            <a:r>
              <a:rPr lang="en-US" dirty="0" smtClean="0"/>
              <a:t> </a:t>
            </a:r>
            <a:r>
              <a:rPr lang="en-US" dirty="0" err="1" smtClean="0"/>
              <a:t>năng</a:t>
            </a:r>
            <a:r>
              <a:rPr lang="en-US" dirty="0" smtClean="0"/>
              <a:t> AUB-M </a:t>
            </a:r>
            <a:r>
              <a:rPr lang="en-US" dirty="0" err="1" smtClean="0"/>
              <a:t>trước</a:t>
            </a:r>
            <a:r>
              <a:rPr lang="en-US" dirty="0" smtClean="0"/>
              <a:t> </a:t>
            </a:r>
            <a:r>
              <a:rPr lang="en-US" dirty="0" err="1" smtClean="0"/>
              <a:t>mà</a:t>
            </a:r>
            <a:r>
              <a:rPr lang="en-US" dirty="0" smtClean="0"/>
              <a:t> </a:t>
            </a:r>
            <a:r>
              <a:rPr lang="en-US" dirty="0" err="1" smtClean="0"/>
              <a:t>cứ</a:t>
            </a:r>
            <a:r>
              <a:rPr lang="en-US" dirty="0" smtClean="0"/>
              <a:t> </a:t>
            </a:r>
            <a:r>
              <a:rPr lang="en-US" dirty="0" err="1" smtClean="0"/>
              <a:t>nghĩ</a:t>
            </a:r>
            <a:r>
              <a:rPr lang="en-US" dirty="0" smtClean="0"/>
              <a:t> </a:t>
            </a:r>
            <a:r>
              <a:rPr lang="en-US" dirty="0" err="1" smtClean="0"/>
              <a:t>đó</a:t>
            </a:r>
            <a:r>
              <a:rPr lang="en-US" dirty="0" smtClean="0"/>
              <a:t> </a:t>
            </a:r>
            <a:r>
              <a:rPr lang="en-US" dirty="0" err="1" smtClean="0"/>
              <a:t>chỉ</a:t>
            </a:r>
            <a:r>
              <a:rPr lang="en-US" dirty="0" smtClean="0"/>
              <a:t> </a:t>
            </a:r>
            <a:r>
              <a:rPr lang="en-US" dirty="0" err="1" smtClean="0"/>
              <a:t>là</a:t>
            </a:r>
            <a:r>
              <a:rPr lang="en-US" dirty="0" smtClean="0"/>
              <a:t> AUB-I </a:t>
            </a:r>
            <a:r>
              <a:rPr lang="en-US" dirty="0" err="1" smtClean="0"/>
              <a:t>và</a:t>
            </a:r>
            <a:r>
              <a:rPr lang="en-US" dirty="0" smtClean="0"/>
              <a:t> </a:t>
            </a:r>
            <a:r>
              <a:rPr lang="en-US" dirty="0" err="1" smtClean="0"/>
              <a:t>chỉ</a:t>
            </a:r>
            <a:r>
              <a:rPr lang="en-US" dirty="0" smtClean="0"/>
              <a:t> </a:t>
            </a:r>
            <a:r>
              <a:rPr lang="en-US" dirty="0" err="1" smtClean="0"/>
              <a:t>xử</a:t>
            </a:r>
            <a:r>
              <a:rPr lang="en-US" dirty="0" smtClean="0"/>
              <a:t> </a:t>
            </a:r>
            <a:r>
              <a:rPr lang="en-US" dirty="0" err="1" smtClean="0"/>
              <a:t>trí</a:t>
            </a:r>
            <a:r>
              <a:rPr lang="en-US" dirty="0" smtClean="0"/>
              <a:t> </a:t>
            </a:r>
            <a:r>
              <a:rPr lang="en-US" dirty="0" err="1" smtClean="0"/>
              <a:t>cho</a:t>
            </a:r>
            <a:r>
              <a:rPr lang="en-US" dirty="0" smtClean="0"/>
              <a:t> AUB-I</a:t>
            </a:r>
          </a:p>
          <a:p>
            <a:r>
              <a:rPr lang="en-US" dirty="0" smtClean="0"/>
              <a:t>- </a:t>
            </a:r>
            <a:r>
              <a:rPr lang="en-US" dirty="0"/>
              <a:t>D&amp;C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khảo</a:t>
            </a:r>
            <a:r>
              <a:rPr lang="en-US" dirty="0"/>
              <a:t> </a:t>
            </a:r>
            <a:r>
              <a:rPr lang="en-US" dirty="0" err="1"/>
              <a:t>sát</a:t>
            </a:r>
            <a:r>
              <a:rPr lang="en-US" dirty="0"/>
              <a:t> </a:t>
            </a:r>
            <a:r>
              <a:rPr lang="en-US" dirty="0" err="1"/>
              <a:t>mù</a:t>
            </a:r>
            <a:r>
              <a:rPr lang="en-US" dirty="0"/>
              <a:t>, </a:t>
            </a:r>
            <a:r>
              <a:rPr lang="en-US" dirty="0" err="1"/>
              <a:t>khảo</a:t>
            </a:r>
            <a:r>
              <a:rPr lang="en-US" dirty="0"/>
              <a:t> </a:t>
            </a:r>
            <a:r>
              <a:rPr lang="en-US" dirty="0" err="1"/>
              <a:t>sát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bỏ</a:t>
            </a:r>
            <a:r>
              <a:rPr lang="en-US" dirty="0"/>
              <a:t> </a:t>
            </a:r>
            <a:r>
              <a:rPr lang="en-US" dirty="0" err="1"/>
              <a:t>sót</a:t>
            </a:r>
            <a:r>
              <a:rPr lang="en-US" dirty="0"/>
              <a:t> </a:t>
            </a:r>
            <a:r>
              <a:rPr lang="en-US" dirty="0" err="1"/>
              <a:t>tổn</a:t>
            </a:r>
            <a:r>
              <a:rPr lang="en-US" dirty="0"/>
              <a:t> </a:t>
            </a:r>
            <a:r>
              <a:rPr lang="en-US" dirty="0" err="1"/>
              <a:t>thương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239934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Trả</a:t>
            </a:r>
            <a:r>
              <a:rPr lang="en-US" dirty="0"/>
              <a:t> </a:t>
            </a:r>
            <a:r>
              <a:rPr lang="en-US" dirty="0" err="1"/>
              <a:t>lời</a:t>
            </a:r>
            <a:r>
              <a:rPr lang="en-US" dirty="0"/>
              <a:t> </a:t>
            </a:r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hỏi</a:t>
            </a:r>
            <a:r>
              <a:rPr lang="en-US" dirty="0"/>
              <a:t> </a:t>
            </a:r>
            <a:r>
              <a:rPr lang="en-US" dirty="0" err="1"/>
              <a:t>thảo</a:t>
            </a:r>
            <a:r>
              <a:rPr lang="en-US" dirty="0"/>
              <a:t> </a:t>
            </a:r>
            <a:r>
              <a:rPr lang="en-US" dirty="0" err="1"/>
              <a:t>luận</a:t>
            </a:r>
            <a:r>
              <a:rPr lang="en-US" dirty="0"/>
              <a:t>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2. </a:t>
            </a:r>
            <a:r>
              <a:rPr lang="en-US" dirty="0" err="1" smtClean="0"/>
              <a:t>Dự</a:t>
            </a:r>
            <a:r>
              <a:rPr lang="en-US" dirty="0" smtClean="0"/>
              <a:t> </a:t>
            </a:r>
            <a:r>
              <a:rPr lang="en-US" dirty="0" err="1" smtClean="0"/>
              <a:t>kiến</a:t>
            </a:r>
            <a:r>
              <a:rPr lang="en-US" dirty="0" smtClean="0"/>
              <a:t> </a:t>
            </a:r>
            <a:r>
              <a:rPr lang="en-US" dirty="0" err="1" smtClean="0"/>
              <a:t>kế</a:t>
            </a:r>
            <a:r>
              <a:rPr lang="en-US" dirty="0" smtClean="0"/>
              <a:t> </a:t>
            </a:r>
            <a:r>
              <a:rPr lang="en-US" dirty="0" err="1" smtClean="0"/>
              <a:t>hoạch</a:t>
            </a:r>
            <a:r>
              <a:rPr lang="en-US" dirty="0" smtClean="0"/>
              <a:t> </a:t>
            </a:r>
            <a:r>
              <a:rPr lang="en-US" dirty="0" err="1" smtClean="0"/>
              <a:t>điều</a:t>
            </a:r>
            <a:r>
              <a:rPr lang="en-US" dirty="0" smtClean="0"/>
              <a:t> </a:t>
            </a:r>
            <a:r>
              <a:rPr lang="en-US" dirty="0" err="1" smtClean="0"/>
              <a:t>trị tiếp theo</a:t>
            </a:r>
            <a:r>
              <a:rPr lang="en-US" dirty="0" smtClean="0"/>
              <a:t>:</a:t>
            </a:r>
          </a:p>
          <a:p>
            <a:r>
              <a:rPr lang="en-US" dirty="0"/>
              <a:t>GĐ IA </a:t>
            </a:r>
            <a:r>
              <a:rPr lang="en-US" dirty="0" smtClean="0"/>
              <a:t>, </a:t>
            </a:r>
            <a:r>
              <a:rPr lang="en-US" dirty="0"/>
              <a:t>Grade 1</a:t>
            </a:r>
            <a:r>
              <a:rPr lang="en-US" dirty="0" smtClean="0"/>
              <a:t>: Theo FIGO 2009:</a:t>
            </a:r>
            <a:endParaRPr lang="en-US" dirty="0"/>
          </a:p>
          <a:p>
            <a:pPr lvl="0"/>
            <a:r>
              <a:rPr lang="en-US" dirty="0" smtClean="0"/>
              <a:t>- </a:t>
            </a:r>
            <a:r>
              <a:rPr lang="en-US" dirty="0" err="1" smtClean="0"/>
              <a:t>Phẫu</a:t>
            </a:r>
            <a:r>
              <a:rPr lang="en-US" dirty="0" smtClean="0"/>
              <a:t> </a:t>
            </a:r>
            <a:r>
              <a:rPr lang="en-US" dirty="0" err="1"/>
              <a:t>thuật</a:t>
            </a:r>
            <a:r>
              <a:rPr lang="en-US" dirty="0"/>
              <a:t> </a:t>
            </a:r>
            <a:r>
              <a:rPr lang="en-US" dirty="0" err="1"/>
              <a:t>cắt</a:t>
            </a:r>
            <a:r>
              <a:rPr lang="en-US" dirty="0"/>
              <a:t> TC + 2 </a:t>
            </a:r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 dirty="0" err="1"/>
              <a:t>phụ =&gt; Phẫu thuật thì 2 cắt bỏ 2 phần phụ</a:t>
            </a:r>
          </a:p>
          <a:p>
            <a:pPr marL="0" lvl="0" indent="0">
              <a:buNone/>
            </a:pPr>
            <a:r>
              <a:rPr lang="en-US" dirty="0" smtClean="0"/>
              <a:t> - </a:t>
            </a:r>
            <a:r>
              <a:rPr lang="en-US" dirty="0" err="1" smtClean="0"/>
              <a:t>Không</a:t>
            </a:r>
            <a:r>
              <a:rPr lang="en-US" dirty="0" smtClean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xạ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 </a:t>
            </a:r>
            <a:r>
              <a:rPr lang="en-US" dirty="0" err="1"/>
              <a:t>bổ</a:t>
            </a:r>
            <a:r>
              <a:rPr lang="en-US" dirty="0"/>
              <a:t> </a:t>
            </a:r>
            <a:r>
              <a:rPr lang="en-US" dirty="0" err="1"/>
              <a:t>túc</a:t>
            </a:r>
            <a:r>
              <a:rPr lang="en-US" dirty="0"/>
              <a:t> ( &gt;60 tuổi, </a:t>
            </a:r>
            <a:r>
              <a:rPr lang="en-US" dirty="0" err="1"/>
              <a:t>xâm</a:t>
            </a:r>
            <a:r>
              <a:rPr lang="en-US" dirty="0"/>
              <a:t> </a:t>
            </a:r>
            <a:r>
              <a:rPr lang="en-US" dirty="0" err="1"/>
              <a:t>lấn</a:t>
            </a:r>
            <a:r>
              <a:rPr lang="en-US" dirty="0"/>
              <a:t> </a:t>
            </a:r>
            <a:r>
              <a:rPr lang="en-US" dirty="0" err="1"/>
              <a:t>mạch</a:t>
            </a:r>
            <a:r>
              <a:rPr lang="en-US" dirty="0"/>
              <a:t> </a:t>
            </a:r>
            <a:r>
              <a:rPr lang="en-US" dirty="0" err="1"/>
              <a:t>máu</a:t>
            </a:r>
            <a:r>
              <a:rPr lang="en-US" dirty="0"/>
              <a:t>, </a:t>
            </a:r>
            <a:r>
              <a:rPr lang="en-US" dirty="0" err="1"/>
              <a:t>kích</a:t>
            </a:r>
            <a:r>
              <a:rPr lang="en-US" dirty="0"/>
              <a:t> </a:t>
            </a:r>
            <a:r>
              <a:rPr lang="en-US" dirty="0" err="1"/>
              <a:t>thước</a:t>
            </a:r>
            <a:r>
              <a:rPr lang="en-US" dirty="0"/>
              <a:t> bướu </a:t>
            </a:r>
            <a:r>
              <a:rPr lang="en-US" dirty="0" err="1"/>
              <a:t>lớn</a:t>
            </a:r>
            <a:r>
              <a:rPr lang="en-US" dirty="0"/>
              <a:t>, </a:t>
            </a:r>
            <a:r>
              <a:rPr lang="en-US" dirty="0" err="1"/>
              <a:t>xâm</a:t>
            </a:r>
            <a:r>
              <a:rPr lang="en-US" dirty="0"/>
              <a:t> </a:t>
            </a:r>
            <a:r>
              <a:rPr lang="en-US" dirty="0" err="1"/>
              <a:t>lấn</a:t>
            </a:r>
            <a:r>
              <a:rPr lang="en-US" dirty="0"/>
              <a:t> &gt; 1/2 </a:t>
            </a:r>
            <a:r>
              <a:rPr lang="en-US" dirty="0" err="1"/>
              <a:t>lớp</a:t>
            </a:r>
            <a:r>
              <a:rPr lang="en-US" dirty="0"/>
              <a:t> </a:t>
            </a:r>
            <a:r>
              <a:rPr lang="en-US" dirty="0" err="1"/>
              <a:t>cơ</a:t>
            </a:r>
            <a:r>
              <a:rPr lang="en-US" dirty="0"/>
              <a:t>, xâm lấn đến đoạn eo tử cung, grade 2,3)</a:t>
            </a:r>
          </a:p>
          <a:p>
            <a:r>
              <a:rPr lang="en-US" dirty="0" smtClean="0"/>
              <a:t>- </a:t>
            </a:r>
            <a:r>
              <a:rPr lang="en-US" dirty="0" err="1" smtClean="0"/>
              <a:t>Kế</a:t>
            </a:r>
            <a:r>
              <a:rPr lang="en-US" dirty="0" smtClean="0"/>
              <a:t> </a:t>
            </a:r>
            <a:r>
              <a:rPr lang="en-US" dirty="0" err="1"/>
              <a:t>hoạch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 dirty="0"/>
              <a:t> </a:t>
            </a:r>
            <a:r>
              <a:rPr lang="en-US" dirty="0" err="1"/>
              <a:t>dõi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: </a:t>
            </a:r>
          </a:p>
          <a:p>
            <a:r>
              <a:rPr lang="en-US" dirty="0"/>
              <a:t> - Tái khám </a:t>
            </a:r>
            <a:r>
              <a:rPr lang="en-US" dirty="0" err="1"/>
              <a:t>mỗi</a:t>
            </a:r>
            <a:r>
              <a:rPr lang="en-US" dirty="0"/>
              <a:t> 3 tháng trong 2 năm đầu, mỗi 6 </a:t>
            </a:r>
            <a:r>
              <a:rPr lang="en-US" dirty="0" err="1"/>
              <a:t>tháng</a:t>
            </a:r>
            <a:r>
              <a:rPr lang="en-US" dirty="0" smtClean="0"/>
              <a:t> đến 5 năm, sau đó mỗi 6 tháng hoặc 1 năm tùy trường hợp.</a:t>
            </a:r>
          </a:p>
          <a:p>
            <a:r>
              <a:rPr lang="en-US" dirty="0"/>
              <a:t> - Theo dõi dựa trên siêu âm và CA-125, cân nhắc MRI trong 1 số trường hợp không chắc chắn.</a:t>
            </a:r>
          </a:p>
        </p:txBody>
      </p:sp>
    </p:spTree>
    <p:extLst>
      <p:ext uri="{BB962C8B-B14F-4D97-AF65-F5344CB8AC3E}">
        <p14:creationId xmlns:p14="http://schemas.microsoft.com/office/powerpoint/2010/main" val="3209494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Siêu</a:t>
            </a:r>
            <a:r>
              <a:rPr lang="en-US"/>
              <a:t> </a:t>
            </a:r>
            <a:r>
              <a:rPr lang="en-US" err="1"/>
              <a:t>âm</a:t>
            </a:r>
            <a:r>
              <a:rPr lang="en-US"/>
              <a:t> </a:t>
            </a:r>
            <a:r>
              <a:rPr lang="en-US" err="1"/>
              <a:t>phụ</a:t>
            </a:r>
            <a:r>
              <a:rPr lang="en-US"/>
              <a:t> </a:t>
            </a:r>
            <a:r>
              <a:rPr lang="en-US" err="1"/>
              <a:t>khoa</a:t>
            </a:r>
            <a:r>
              <a:rPr lang="en-US"/>
              <a:t> </a:t>
            </a:r>
            <a:r>
              <a:rPr lang="en-US" err="1"/>
              <a:t>ngả</a:t>
            </a:r>
            <a:r>
              <a:rPr lang="en-US"/>
              <a:t> </a:t>
            </a:r>
            <a:r>
              <a:rPr lang="en-US" err="1"/>
              <a:t>bụng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pPr algn="just"/>
            <a:r>
              <a:rPr lang="en-US" err="1"/>
              <a:t>Tử</a:t>
            </a:r>
            <a:r>
              <a:rPr lang="en-US"/>
              <a:t> </a:t>
            </a:r>
            <a:r>
              <a:rPr lang="en-US" err="1"/>
              <a:t>cung</a:t>
            </a:r>
            <a:r>
              <a:rPr lang="en-US"/>
              <a:t>: </a:t>
            </a:r>
          </a:p>
          <a:p>
            <a:pPr marL="383540" lvl="1" algn="just"/>
            <a:r>
              <a:rPr lang="en-US" err="1"/>
              <a:t>Ngã</a:t>
            </a:r>
            <a:r>
              <a:rPr lang="en-US"/>
              <a:t> </a:t>
            </a:r>
            <a:r>
              <a:rPr lang="en-US" err="1"/>
              <a:t>sau</a:t>
            </a:r>
            <a:r>
              <a:rPr lang="en-US"/>
              <a:t>, </a:t>
            </a:r>
            <a:r>
              <a:rPr lang="en-US" err="1"/>
              <a:t>dAP</a:t>
            </a:r>
            <a:r>
              <a:rPr lang="en-US"/>
              <a:t> = 35 mm, </a:t>
            </a:r>
            <a:r>
              <a:rPr lang="en-US" err="1"/>
              <a:t>cấu</a:t>
            </a:r>
            <a:r>
              <a:rPr lang="en-US"/>
              <a:t> </a:t>
            </a:r>
            <a:r>
              <a:rPr lang="en-US" err="1"/>
              <a:t>trúc</a:t>
            </a:r>
            <a:r>
              <a:rPr lang="en-US"/>
              <a:t> </a:t>
            </a:r>
            <a:r>
              <a:rPr lang="en-US" err="1"/>
              <a:t>cơ</a:t>
            </a:r>
            <a:r>
              <a:rPr lang="en-US"/>
              <a:t> </a:t>
            </a:r>
            <a:r>
              <a:rPr lang="en-US" err="1"/>
              <a:t>tử</a:t>
            </a:r>
            <a:r>
              <a:rPr lang="en-US"/>
              <a:t> </a:t>
            </a:r>
            <a:r>
              <a:rPr lang="en-US" err="1"/>
              <a:t>cung</a:t>
            </a:r>
            <a:r>
              <a:rPr lang="en-US"/>
              <a:t> </a:t>
            </a:r>
            <a:r>
              <a:rPr lang="en-US" err="1"/>
              <a:t>đồng</a:t>
            </a:r>
            <a:r>
              <a:rPr lang="en-US"/>
              <a:t> </a:t>
            </a:r>
            <a:r>
              <a:rPr lang="en-US" err="1"/>
              <a:t>nhất</a:t>
            </a:r>
            <a:endParaRPr lang="en-US">
              <a:cs typeface="Calibri" panose="020F0502020204030204"/>
            </a:endParaRPr>
          </a:p>
          <a:p>
            <a:pPr marL="383540" lvl="1" algn="just"/>
            <a:r>
              <a:rPr lang="en-US" err="1"/>
              <a:t>Bề</a:t>
            </a:r>
            <a:r>
              <a:rPr lang="en-US"/>
              <a:t> </a:t>
            </a:r>
            <a:r>
              <a:rPr lang="en-US" err="1"/>
              <a:t>dầy</a:t>
            </a:r>
            <a:r>
              <a:rPr lang="en-US"/>
              <a:t> </a:t>
            </a:r>
            <a:r>
              <a:rPr lang="en-US" err="1"/>
              <a:t>nội</a:t>
            </a:r>
            <a:r>
              <a:rPr lang="en-US"/>
              <a:t> </a:t>
            </a:r>
            <a:r>
              <a:rPr lang="en-US" err="1"/>
              <a:t>mạc</a:t>
            </a:r>
            <a:r>
              <a:rPr lang="en-US"/>
              <a:t> </a:t>
            </a:r>
            <a:r>
              <a:rPr lang="en-US" err="1"/>
              <a:t>tử</a:t>
            </a:r>
            <a:r>
              <a:rPr lang="en-US"/>
              <a:t> </a:t>
            </a:r>
            <a:r>
              <a:rPr lang="en-US" err="1"/>
              <a:t>cung</a:t>
            </a:r>
            <a:r>
              <a:rPr lang="en-US"/>
              <a:t> 5 mm, </a:t>
            </a:r>
            <a:r>
              <a:rPr lang="en-US" err="1"/>
              <a:t>lòng</a:t>
            </a:r>
            <a:r>
              <a:rPr lang="en-US"/>
              <a:t> </a:t>
            </a:r>
            <a:r>
              <a:rPr lang="en-US" err="1"/>
              <a:t>tử</a:t>
            </a:r>
            <a:r>
              <a:rPr lang="en-US"/>
              <a:t> </a:t>
            </a:r>
            <a:r>
              <a:rPr lang="en-US" err="1"/>
              <a:t>cung</a:t>
            </a:r>
            <a:r>
              <a:rPr lang="en-US"/>
              <a:t> </a:t>
            </a:r>
            <a:r>
              <a:rPr lang="en-US" err="1"/>
              <a:t>có</a:t>
            </a:r>
            <a:r>
              <a:rPr lang="en-US"/>
              <a:t> </a:t>
            </a:r>
            <a:r>
              <a:rPr lang="en-US" err="1"/>
              <a:t>dịch</a:t>
            </a:r>
            <a:r>
              <a:rPr lang="en-US"/>
              <a:t>, </a:t>
            </a:r>
            <a:r>
              <a:rPr lang="en-US" err="1"/>
              <a:t>phản</a:t>
            </a:r>
            <a:r>
              <a:rPr lang="en-US"/>
              <a:t> </a:t>
            </a:r>
            <a:r>
              <a:rPr lang="en-US" err="1"/>
              <a:t>âm</a:t>
            </a:r>
            <a:r>
              <a:rPr lang="en-US"/>
              <a:t> </a:t>
            </a:r>
            <a:r>
              <a:rPr lang="en-US" err="1"/>
              <a:t>tương</a:t>
            </a:r>
            <a:r>
              <a:rPr lang="en-US"/>
              <a:t> </a:t>
            </a:r>
            <a:r>
              <a:rPr lang="en-US" err="1"/>
              <a:t>tự</a:t>
            </a:r>
            <a:r>
              <a:rPr lang="en-US"/>
              <a:t> </a:t>
            </a:r>
            <a:r>
              <a:rPr lang="en-US" err="1"/>
              <a:t>máu</a:t>
            </a:r>
            <a:endParaRPr lang="en-US">
              <a:cs typeface="Calibri" panose="020F0502020204030204"/>
            </a:endParaRPr>
          </a:p>
          <a:p>
            <a:pPr algn="just"/>
            <a:r>
              <a:rPr lang="en-US"/>
              <a:t>Hai </a:t>
            </a:r>
            <a:r>
              <a:rPr lang="en-US" err="1"/>
              <a:t>buồng</a:t>
            </a:r>
            <a:r>
              <a:rPr lang="en-US"/>
              <a:t> </a:t>
            </a:r>
            <a:r>
              <a:rPr lang="en-US" err="1"/>
              <a:t>trứng</a:t>
            </a:r>
            <a:r>
              <a:rPr lang="en-US"/>
              <a:t>: </a:t>
            </a:r>
            <a:endParaRPr lang="en-US">
              <a:cs typeface="Calibri"/>
            </a:endParaRPr>
          </a:p>
          <a:p>
            <a:pPr marL="383540" lvl="1" algn="just"/>
            <a:r>
              <a:rPr lang="en-US" err="1"/>
              <a:t>Kích</a:t>
            </a:r>
            <a:r>
              <a:rPr lang="en-US"/>
              <a:t> </a:t>
            </a:r>
            <a:r>
              <a:rPr lang="en-US" err="1"/>
              <a:t>thước</a:t>
            </a:r>
            <a:r>
              <a:rPr lang="en-US"/>
              <a:t> = 30 mm * 20 mm * 20 mm, </a:t>
            </a:r>
            <a:r>
              <a:rPr lang="en-US" err="1"/>
              <a:t>trên</a:t>
            </a:r>
            <a:r>
              <a:rPr lang="en-US"/>
              <a:t> </a:t>
            </a:r>
            <a:r>
              <a:rPr lang="en-US" err="1"/>
              <a:t>mỗi</a:t>
            </a:r>
            <a:r>
              <a:rPr lang="en-US"/>
              <a:t> </a:t>
            </a:r>
            <a:r>
              <a:rPr lang="en-US" err="1"/>
              <a:t>buồng</a:t>
            </a:r>
            <a:r>
              <a:rPr lang="en-US"/>
              <a:t> </a:t>
            </a:r>
            <a:r>
              <a:rPr lang="en-US" err="1"/>
              <a:t>trứng</a:t>
            </a:r>
            <a:r>
              <a:rPr lang="en-US"/>
              <a:t> </a:t>
            </a:r>
            <a:r>
              <a:rPr lang="en-US" err="1"/>
              <a:t>thấy</a:t>
            </a:r>
            <a:r>
              <a:rPr lang="en-US"/>
              <a:t> </a:t>
            </a:r>
            <a:r>
              <a:rPr lang="en-US" err="1"/>
              <a:t>có</a:t>
            </a:r>
            <a:r>
              <a:rPr lang="en-US"/>
              <a:t> </a:t>
            </a:r>
            <a:r>
              <a:rPr lang="en-US" err="1"/>
              <a:t>các</a:t>
            </a:r>
            <a:r>
              <a:rPr lang="en-US"/>
              <a:t> </a:t>
            </a:r>
            <a:r>
              <a:rPr lang="en-US" err="1"/>
              <a:t>nang</a:t>
            </a:r>
            <a:r>
              <a:rPr lang="en-US"/>
              <a:t> </a:t>
            </a:r>
            <a:r>
              <a:rPr lang="en-US" err="1"/>
              <a:t>có</a:t>
            </a:r>
            <a:r>
              <a:rPr lang="en-US"/>
              <a:t> </a:t>
            </a:r>
            <a:r>
              <a:rPr lang="en-US" err="1"/>
              <a:t>hốc</a:t>
            </a:r>
            <a:r>
              <a:rPr lang="en-US"/>
              <a:t> </a:t>
            </a:r>
            <a:r>
              <a:rPr lang="en-US" err="1"/>
              <a:t>nhỏ</a:t>
            </a:r>
            <a:r>
              <a:rPr lang="en-US"/>
              <a:t> </a:t>
            </a:r>
            <a:endParaRPr lang="en-US">
              <a:cs typeface="Calibri"/>
            </a:endParaRPr>
          </a:p>
          <a:p>
            <a:pPr marL="383540" lvl="1" algn="just"/>
            <a:r>
              <a:rPr lang="en-US" err="1"/>
              <a:t>Buồng</a:t>
            </a:r>
            <a:r>
              <a:rPr lang="en-US"/>
              <a:t> </a:t>
            </a:r>
            <a:r>
              <a:rPr lang="en-US" err="1"/>
              <a:t>trứng</a:t>
            </a:r>
            <a:r>
              <a:rPr lang="en-US"/>
              <a:t> </a:t>
            </a:r>
            <a:r>
              <a:rPr lang="en-US" err="1"/>
              <a:t>phải</a:t>
            </a:r>
            <a:r>
              <a:rPr lang="en-US"/>
              <a:t> </a:t>
            </a:r>
            <a:r>
              <a:rPr lang="en-US" err="1"/>
              <a:t>có</a:t>
            </a:r>
            <a:r>
              <a:rPr lang="en-US"/>
              <a:t> </a:t>
            </a:r>
            <a:r>
              <a:rPr lang="en-US" err="1"/>
              <a:t>một</a:t>
            </a:r>
            <a:r>
              <a:rPr lang="en-US"/>
              <a:t> </a:t>
            </a:r>
            <a:r>
              <a:rPr lang="en-US" err="1"/>
              <a:t>nang</a:t>
            </a:r>
            <a:r>
              <a:rPr lang="en-US"/>
              <a:t> </a:t>
            </a:r>
            <a:r>
              <a:rPr lang="en-US" b="1"/>
              <a:t>d = 18 mm * 20 mm, </a:t>
            </a:r>
            <a:r>
              <a:rPr lang="en-US" b="1" err="1"/>
              <a:t>bên</a:t>
            </a:r>
            <a:r>
              <a:rPr lang="en-US" b="1"/>
              <a:t> </a:t>
            </a:r>
            <a:r>
              <a:rPr lang="en-US" b="1" err="1"/>
              <a:t>trong</a:t>
            </a:r>
            <a:r>
              <a:rPr lang="en-US" b="1"/>
              <a:t> </a:t>
            </a:r>
            <a:r>
              <a:rPr lang="en-US" b="1" err="1"/>
              <a:t>có</a:t>
            </a:r>
            <a:r>
              <a:rPr lang="en-US" b="1"/>
              <a:t> </a:t>
            </a:r>
            <a:r>
              <a:rPr lang="en-US" b="1" err="1"/>
              <a:t>phản</a:t>
            </a:r>
            <a:r>
              <a:rPr lang="en-US" b="1"/>
              <a:t> </a:t>
            </a:r>
            <a:r>
              <a:rPr lang="en-US" b="1" err="1"/>
              <a:t>âm</a:t>
            </a:r>
            <a:r>
              <a:rPr lang="en-US" b="1"/>
              <a:t> </a:t>
            </a:r>
            <a:r>
              <a:rPr lang="en-US" b="1" err="1"/>
              <a:t>dạng</a:t>
            </a:r>
            <a:r>
              <a:rPr lang="en-US" b="1"/>
              <a:t> </a:t>
            </a:r>
            <a:r>
              <a:rPr lang="en-US" b="1" err="1"/>
              <a:t>lưới</a:t>
            </a:r>
            <a:endParaRPr lang="en-US" b="1">
              <a:cs typeface="Calibri" panose="020F0502020204030204"/>
            </a:endParaRPr>
          </a:p>
          <a:p>
            <a:pPr marL="383540" lvl="1" algn="just"/>
            <a:r>
              <a:rPr lang="en-US" err="1"/>
              <a:t>Không</a:t>
            </a:r>
            <a:r>
              <a:rPr lang="en-US"/>
              <a:t> </a:t>
            </a:r>
            <a:r>
              <a:rPr lang="en-US" err="1"/>
              <a:t>dịch</a:t>
            </a:r>
            <a:r>
              <a:rPr lang="en-US"/>
              <a:t> </a:t>
            </a:r>
            <a:r>
              <a:rPr lang="en-US" err="1"/>
              <a:t>cùng</a:t>
            </a:r>
            <a:r>
              <a:rPr lang="en-US"/>
              <a:t> </a:t>
            </a:r>
            <a:r>
              <a:rPr lang="en-US" err="1"/>
              <a:t>đồ</a:t>
            </a:r>
            <a:endParaRPr lang="en-US">
              <a:cs typeface="Calibri" panose="020F0502020204030204"/>
            </a:endParaRPr>
          </a:p>
          <a:p>
            <a:pPr marL="0" indent="0">
              <a:buNone/>
            </a:pPr>
            <a:endParaRPr lang="en-US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311" t="18965" r="5517"/>
          <a:stretch/>
        </p:blipFill>
        <p:spPr bwMode="auto">
          <a:xfrm>
            <a:off x="3645408" y="4034316"/>
            <a:ext cx="3121151" cy="2227136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4742" y="4023626"/>
            <a:ext cx="3032842" cy="2237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4377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>
            <a:extLst>
              <a:ext uri="{FF2B5EF4-FFF2-40B4-BE49-F238E27FC236}">
                <a16:creationId xmlns="" xmlns:a16="http://schemas.microsoft.com/office/drawing/2014/main" id="{6224F84A-3134-BD49-A396-FEA2E5B86653}"/>
              </a:ext>
            </a:extLst>
          </p:cNvPr>
          <p:cNvSpPr txBox="1">
            <a:spLocks/>
          </p:cNvSpPr>
          <p:nvPr/>
        </p:nvSpPr>
        <p:spPr>
          <a:xfrm>
            <a:off x="986165" y="269776"/>
            <a:ext cx="8229600" cy="11430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/>
          </a:p>
        </p:txBody>
      </p:sp>
      <p:sp>
        <p:nvSpPr>
          <p:cNvPr id="22" name="Content Placeholder 2">
            <a:extLst>
              <a:ext uri="{FF2B5EF4-FFF2-40B4-BE49-F238E27FC236}">
                <a16:creationId xmlns="" xmlns:a16="http://schemas.microsoft.com/office/drawing/2014/main" id="{B0BF0ECB-8249-BC41-B8F8-A511E542DC64}"/>
              </a:ext>
            </a:extLst>
          </p:cNvPr>
          <p:cNvSpPr txBox="1">
            <a:spLocks/>
          </p:cNvSpPr>
          <p:nvPr/>
        </p:nvSpPr>
        <p:spPr>
          <a:xfrm>
            <a:off x="1103376" y="1185392"/>
            <a:ext cx="9540240" cy="532859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26" name="Title 2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Content Placeholder 26"/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r>
              <a:rPr lang="en-US" err="1"/>
              <a:t>hCG</a:t>
            </a:r>
            <a:r>
              <a:rPr lang="en-US"/>
              <a:t> quick test: </a:t>
            </a:r>
            <a:r>
              <a:rPr lang="en-US" err="1"/>
              <a:t>âm</a:t>
            </a:r>
            <a:r>
              <a:rPr lang="en-US"/>
              <a:t> </a:t>
            </a:r>
            <a:r>
              <a:rPr lang="en-US" err="1"/>
              <a:t>tính</a:t>
            </a:r>
            <a:endParaRPr lang="en-US"/>
          </a:p>
          <a:p>
            <a:r>
              <a:rPr lang="en-US" err="1"/>
              <a:t>Huyết</a:t>
            </a:r>
            <a:r>
              <a:rPr lang="en-US"/>
              <a:t> </a:t>
            </a:r>
            <a:r>
              <a:rPr lang="en-US" err="1"/>
              <a:t>đồ</a:t>
            </a:r>
            <a:r>
              <a:rPr lang="en-US"/>
              <a:t>: </a:t>
            </a:r>
            <a:r>
              <a:rPr lang="en-US" err="1"/>
              <a:t>Thiếu</a:t>
            </a:r>
            <a:r>
              <a:rPr lang="en-US"/>
              <a:t> </a:t>
            </a:r>
            <a:r>
              <a:rPr lang="en-US" err="1"/>
              <a:t>máu</a:t>
            </a:r>
            <a:r>
              <a:rPr lang="en-US"/>
              <a:t> </a:t>
            </a:r>
            <a:r>
              <a:rPr lang="en-US" err="1"/>
              <a:t>nặng</a:t>
            </a:r>
            <a:r>
              <a:rPr lang="en-US"/>
              <a:t>, </a:t>
            </a:r>
            <a:r>
              <a:rPr lang="en-US" b="1" err="1"/>
              <a:t>giảm</a:t>
            </a:r>
            <a:r>
              <a:rPr lang="en-US" b="1"/>
              <a:t> </a:t>
            </a:r>
            <a:r>
              <a:rPr lang="en-US" b="1" err="1"/>
              <a:t>tiểu</a:t>
            </a:r>
            <a:r>
              <a:rPr lang="en-US" b="1"/>
              <a:t> </a:t>
            </a:r>
            <a:r>
              <a:rPr lang="en-US" b="1" err="1"/>
              <a:t>cầu</a:t>
            </a:r>
            <a:r>
              <a:rPr lang="en-US" b="1"/>
              <a:t> </a:t>
            </a:r>
            <a:r>
              <a:rPr lang="en-US" b="1" err="1"/>
              <a:t>nặng</a:t>
            </a:r>
            <a:r>
              <a:rPr lang="en-US" b="1"/>
              <a:t>,</a:t>
            </a:r>
            <a:r>
              <a:rPr lang="en-US"/>
              <a:t> </a:t>
            </a:r>
            <a:r>
              <a:rPr lang="en-US" err="1"/>
              <a:t>bạch</a:t>
            </a:r>
            <a:r>
              <a:rPr lang="en-US"/>
              <a:t> </a:t>
            </a:r>
            <a:r>
              <a:rPr lang="en-US" err="1"/>
              <a:t>cầu</a:t>
            </a:r>
            <a:r>
              <a:rPr lang="en-US"/>
              <a:t> </a:t>
            </a:r>
            <a:r>
              <a:rPr lang="en-US" err="1"/>
              <a:t>trên</a:t>
            </a:r>
            <a:r>
              <a:rPr lang="en-US"/>
              <a:t> 20.000, </a:t>
            </a:r>
            <a:r>
              <a:rPr lang="en-US" err="1"/>
              <a:t>có</a:t>
            </a:r>
            <a:r>
              <a:rPr lang="en-US"/>
              <a:t> </a:t>
            </a:r>
            <a:r>
              <a:rPr lang="en-US" err="1"/>
              <a:t>sự</a:t>
            </a:r>
            <a:r>
              <a:rPr lang="en-US"/>
              <a:t> </a:t>
            </a:r>
            <a:r>
              <a:rPr lang="en-US" err="1"/>
              <a:t>hiện</a:t>
            </a:r>
            <a:r>
              <a:rPr lang="en-US"/>
              <a:t> </a:t>
            </a:r>
            <a:r>
              <a:rPr lang="en-US" err="1"/>
              <a:t>diện</a:t>
            </a:r>
            <a:r>
              <a:rPr lang="en-US"/>
              <a:t> </a:t>
            </a:r>
            <a:r>
              <a:rPr lang="en-US" err="1"/>
              <a:t>của</a:t>
            </a:r>
            <a:r>
              <a:rPr lang="en-US"/>
              <a:t> </a:t>
            </a:r>
            <a:r>
              <a:rPr lang="en-US" err="1"/>
              <a:t>bạch</a:t>
            </a:r>
            <a:r>
              <a:rPr lang="en-US"/>
              <a:t> </a:t>
            </a:r>
            <a:r>
              <a:rPr lang="en-US" err="1"/>
              <a:t>cầu</a:t>
            </a:r>
            <a:r>
              <a:rPr lang="en-US"/>
              <a:t> non</a:t>
            </a:r>
            <a:endParaRPr lang="en-US">
              <a:cs typeface="Calibri"/>
            </a:endParaRPr>
          </a:p>
          <a:p>
            <a:r>
              <a:rPr lang="en-US" err="1"/>
              <a:t>Các</a:t>
            </a:r>
            <a:r>
              <a:rPr lang="en-US"/>
              <a:t> </a:t>
            </a:r>
            <a:r>
              <a:rPr lang="en-US" err="1"/>
              <a:t>khảo</a:t>
            </a:r>
            <a:r>
              <a:rPr lang="en-US"/>
              <a:t> </a:t>
            </a:r>
            <a:r>
              <a:rPr lang="en-US" err="1"/>
              <a:t>sát</a:t>
            </a:r>
            <a:r>
              <a:rPr lang="en-US"/>
              <a:t> </a:t>
            </a:r>
            <a:r>
              <a:rPr lang="en-US" err="1"/>
              <a:t>khác</a:t>
            </a:r>
            <a:r>
              <a:rPr lang="en-US"/>
              <a:t>: </a:t>
            </a:r>
            <a:r>
              <a:rPr lang="en-US" err="1"/>
              <a:t>chưa</a:t>
            </a:r>
            <a:r>
              <a:rPr lang="en-US"/>
              <a:t> </a:t>
            </a:r>
            <a:r>
              <a:rPr lang="en-US" err="1"/>
              <a:t>được</a:t>
            </a:r>
            <a:r>
              <a:rPr lang="en-US"/>
              <a:t> </a:t>
            </a:r>
            <a:r>
              <a:rPr lang="en-US" err="1"/>
              <a:t>thực</a:t>
            </a:r>
            <a:r>
              <a:rPr lang="en-US"/>
              <a:t> </a:t>
            </a:r>
            <a:r>
              <a:rPr lang="en-US" err="1"/>
              <a:t>hiện</a:t>
            </a:r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6048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>
                <a:sym typeface="Wingdings" panose="05000000000000000000" pitchFamily="2" charset="2"/>
              </a:rPr>
              <a:t> </a:t>
            </a:r>
            <a:r>
              <a:rPr lang="en-US" sz="4400" err="1">
                <a:sym typeface="Wingdings" panose="05000000000000000000" pitchFamily="2" charset="2"/>
              </a:rPr>
              <a:t>Với</a:t>
            </a:r>
            <a:r>
              <a:rPr lang="en-US" sz="4400">
                <a:sym typeface="Wingdings" panose="05000000000000000000" pitchFamily="2" charset="2"/>
              </a:rPr>
              <a:t> </a:t>
            </a:r>
            <a:r>
              <a:rPr lang="en-US" sz="4400" err="1">
                <a:sym typeface="Wingdings" panose="05000000000000000000" pitchFamily="2" charset="2"/>
              </a:rPr>
              <a:t>những</a:t>
            </a:r>
            <a:r>
              <a:rPr lang="en-US" sz="4400">
                <a:sym typeface="Wingdings" panose="05000000000000000000" pitchFamily="2" charset="2"/>
              </a:rPr>
              <a:t> </a:t>
            </a:r>
            <a:r>
              <a:rPr lang="en-US" sz="4400" err="1">
                <a:sym typeface="Wingdings" panose="05000000000000000000" pitchFamily="2" charset="2"/>
              </a:rPr>
              <a:t>thông</a:t>
            </a:r>
            <a:r>
              <a:rPr lang="en-US" sz="4400">
                <a:sym typeface="Wingdings" panose="05000000000000000000" pitchFamily="2" charset="2"/>
              </a:rPr>
              <a:t> tin </a:t>
            </a:r>
            <a:r>
              <a:rPr lang="en-US" sz="4400" err="1">
                <a:sym typeface="Wingdings" panose="05000000000000000000" pitchFamily="2" charset="2"/>
              </a:rPr>
              <a:t>đã</a:t>
            </a:r>
            <a:r>
              <a:rPr lang="en-US" sz="4400">
                <a:sym typeface="Wingdings" panose="05000000000000000000" pitchFamily="2" charset="2"/>
              </a:rPr>
              <a:t> </a:t>
            </a:r>
            <a:r>
              <a:rPr lang="en-US" sz="4400" err="1">
                <a:sym typeface="Wingdings" panose="05000000000000000000" pitchFamily="2" charset="2"/>
              </a:rPr>
              <a:t>có</a:t>
            </a:r>
            <a:r>
              <a:rPr lang="en-US" sz="4400">
                <a:sym typeface="Wingdings" panose="05000000000000000000" pitchFamily="2" charset="2"/>
              </a:rPr>
              <a:t>, </a:t>
            </a:r>
            <a:r>
              <a:rPr lang="en-US" sz="4400" err="1">
                <a:sym typeface="Wingdings" panose="05000000000000000000" pitchFamily="2" charset="2"/>
              </a:rPr>
              <a:t>hãy</a:t>
            </a:r>
            <a:r>
              <a:rPr lang="en-US" sz="4400">
                <a:sym typeface="Wingdings" panose="05000000000000000000" pitchFamily="2" charset="2"/>
              </a:rPr>
              <a:t> </a:t>
            </a:r>
            <a:r>
              <a:rPr lang="en-US" sz="4400" err="1">
                <a:sym typeface="Wingdings" panose="05000000000000000000" pitchFamily="2" charset="2"/>
              </a:rPr>
              <a:t>cho</a:t>
            </a:r>
            <a:r>
              <a:rPr lang="en-US" sz="4400">
                <a:sym typeface="Wingdings" panose="05000000000000000000" pitchFamily="2" charset="2"/>
              </a:rPr>
              <a:t> </a:t>
            </a:r>
            <a:r>
              <a:rPr lang="en-US" sz="4400" err="1">
                <a:sym typeface="Wingdings" panose="05000000000000000000" pitchFamily="2" charset="2"/>
              </a:rPr>
              <a:t>biết</a:t>
            </a:r>
            <a:r>
              <a:rPr lang="en-US" sz="4400">
                <a:sym typeface="Wingdings" panose="05000000000000000000" pitchFamily="2" charset="2"/>
              </a:rPr>
              <a:t> </a:t>
            </a:r>
            <a:r>
              <a:rPr lang="en-US" sz="4400" err="1">
                <a:sym typeface="Wingdings" panose="05000000000000000000" pitchFamily="2" charset="2"/>
              </a:rPr>
              <a:t>chẩn</a:t>
            </a:r>
            <a:r>
              <a:rPr lang="en-US" sz="4400">
                <a:sym typeface="Wingdings" panose="05000000000000000000" pitchFamily="2" charset="2"/>
              </a:rPr>
              <a:t> </a:t>
            </a:r>
            <a:r>
              <a:rPr lang="en-US" sz="4400" err="1">
                <a:sym typeface="Wingdings" panose="05000000000000000000" pitchFamily="2" charset="2"/>
              </a:rPr>
              <a:t>đoán</a:t>
            </a:r>
            <a:r>
              <a:rPr lang="en-US" sz="4400">
                <a:sym typeface="Wingdings" panose="05000000000000000000" pitchFamily="2" charset="2"/>
              </a:rPr>
              <a:t> </a:t>
            </a:r>
            <a:r>
              <a:rPr lang="en-US" sz="4400" err="1">
                <a:sym typeface="Wingdings" panose="05000000000000000000" pitchFamily="2" charset="2"/>
              </a:rPr>
              <a:t>của</a:t>
            </a:r>
            <a:r>
              <a:rPr lang="en-US" sz="4400">
                <a:sym typeface="Wingdings" panose="05000000000000000000" pitchFamily="2" charset="2"/>
              </a:rPr>
              <a:t> </a:t>
            </a:r>
            <a:r>
              <a:rPr lang="en-US" sz="4400" err="1">
                <a:sym typeface="Wingdings" panose="05000000000000000000" pitchFamily="2" charset="2"/>
              </a:rPr>
              <a:t>bạn</a:t>
            </a:r>
            <a:r>
              <a:rPr lang="en-US" sz="4400">
                <a:sym typeface="Wingdings" panose="05000000000000000000" pitchFamily="2" charset="2"/>
              </a:rPr>
              <a:t> </a:t>
            </a:r>
            <a:r>
              <a:rPr lang="en-US" sz="4400" err="1">
                <a:sym typeface="Wingdings" panose="05000000000000000000" pitchFamily="2" charset="2"/>
              </a:rPr>
              <a:t>là</a:t>
            </a:r>
            <a:r>
              <a:rPr lang="en-US" sz="4400">
                <a:sym typeface="Wingdings" panose="05000000000000000000" pitchFamily="2" charset="2"/>
              </a:rPr>
              <a:t> </a:t>
            </a:r>
            <a:r>
              <a:rPr lang="en-US" sz="4400" err="1">
                <a:sym typeface="Wingdings" panose="05000000000000000000" pitchFamily="2" charset="2"/>
              </a:rPr>
              <a:t>gì</a:t>
            </a:r>
            <a:r>
              <a:rPr lang="en-US" sz="4400">
                <a:sym typeface="Wingdings" panose="05000000000000000000" pitchFamily="2" charset="2"/>
              </a:rPr>
              <a:t>?</a:t>
            </a:r>
            <a:endParaRPr lang="en-US" sz="440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3656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Tiếp cận AUB</a:t>
            </a:r>
            <a:endParaRPr lang="en-US"/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mtClean="0"/>
              <a:t>1. Dựa vào hệ thống phân loại 2 AUB FIGO 2018 (PALM-COEIN)</a:t>
            </a:r>
          </a:p>
          <a:p>
            <a:r>
              <a:rPr lang="en-US"/>
              <a:t>-</a:t>
            </a:r>
            <a:r>
              <a:rPr lang="en-US" smtClean="0"/>
              <a:t>Loại trừ AUB do các nguyên nhân cấu trúc (PALM): </a:t>
            </a:r>
          </a:p>
          <a:p>
            <a:pPr lvl="1"/>
            <a:r>
              <a:rPr lang="en-US" smtClean="0"/>
              <a:t>+Khám thực thể: tử cung kích thước, mật độ bình thường</a:t>
            </a:r>
          </a:p>
          <a:p>
            <a:pPr marL="384048" lvl="2" indent="0">
              <a:buNone/>
            </a:pPr>
            <a:r>
              <a:rPr lang="en-US" sz="1800" smtClean="0"/>
              <a:t>+Siêu âm: 	lòng tử cung có máu, không thấy bất thường cấu trúc</a:t>
            </a:r>
          </a:p>
          <a:p>
            <a:pPr marL="384048" lvl="2" indent="0">
              <a:buNone/>
            </a:pPr>
            <a:r>
              <a:rPr lang="en-US" sz="1800"/>
              <a:t>		</a:t>
            </a:r>
            <a:r>
              <a:rPr lang="en-US" sz="1800" smtClean="0"/>
              <a:t>buồng trứng phải có nang </a:t>
            </a:r>
            <a:r>
              <a:rPr lang="en-US" sz="1800" b="1"/>
              <a:t>d = 18 mm * 20 mm, bên trong có phản âm dạng </a:t>
            </a:r>
            <a:r>
              <a:rPr lang="en-US" sz="1800" b="1" smtClean="0"/>
              <a:t>lưới </a:t>
            </a:r>
            <a:r>
              <a:rPr lang="en-US" sz="1800" smtClean="0"/>
              <a:t>-&gt; nghĩ 			nang xuất huyết điển hình</a:t>
            </a:r>
          </a:p>
          <a:p>
            <a:pPr marL="115888" lvl="2" indent="0">
              <a:buNone/>
            </a:pPr>
            <a:r>
              <a:rPr lang="en-US" sz="1800" smtClean="0"/>
              <a:t>-Nguyên nhân không cấu trúc (COEIN):</a:t>
            </a:r>
          </a:p>
          <a:p>
            <a:pPr marL="115888" lvl="2" indent="0">
              <a:buNone/>
            </a:pPr>
            <a:r>
              <a:rPr lang="en-US" sz="1800" smtClean="0"/>
              <a:t>+C: huyết đồ có thiếu máu nặng, giảm tiểu cầu nặng, WBC&gt;20000, bạch cầu non </a:t>
            </a:r>
            <a:r>
              <a:rPr lang="en-US" sz="1800" smtClean="0">
                <a:sym typeface="Wingdings" panose="05000000000000000000" pitchFamily="2" charset="2"/>
              </a:rPr>
              <a:t> nghĩ nhiều, cần hỏi thêm về tiền căn về chảy máu khó cầm, bệnh lí rối loạn đông máu.</a:t>
            </a:r>
          </a:p>
          <a:p>
            <a:pPr marL="115888" lvl="2" indent="0">
              <a:buNone/>
            </a:pPr>
            <a:r>
              <a:rPr lang="en-US" sz="1800" smtClean="0">
                <a:sym typeface="Wingdings" panose="05000000000000000000" pitchFamily="2" charset="2"/>
              </a:rPr>
              <a:t>+O: ở tuổi dậy thì thường nghĩ đến trục hạ đồi yên chưa ổn định nhưng BN có kinh nguyệt đã 3 năm nên ít nghĩ. Ngoài ra cũng chưa ghị nhận sử dụng thuốc nội tiết ngoại lai.</a:t>
            </a:r>
          </a:p>
          <a:p>
            <a:pPr marL="115888" lvl="2" indent="0">
              <a:buNone/>
            </a:pPr>
            <a:r>
              <a:rPr lang="en-US" sz="1800" smtClean="0">
                <a:sym typeface="Wingdings" panose="05000000000000000000" pitchFamily="2" charset="2"/>
              </a:rPr>
              <a:t>+E: chưa yếu tố ủng hộ, là chẩn đoán loại trừ</a:t>
            </a:r>
          </a:p>
          <a:p>
            <a:pPr marL="115888" lvl="2" indent="0">
              <a:buNone/>
            </a:pPr>
            <a:r>
              <a:rPr lang="en-US" sz="1800" smtClean="0">
                <a:sym typeface="Wingdings" panose="05000000000000000000" pitchFamily="2" charset="2"/>
              </a:rPr>
              <a:t>+I: chưa ghi nhận tiền căn dùng thuốc (tranexamic chỉ mới dùng ở chu kì trước)</a:t>
            </a:r>
          </a:p>
          <a:p>
            <a:pPr marL="115888" lvl="2" indent="0">
              <a:buNone/>
            </a:pPr>
            <a:r>
              <a:rPr lang="en-US" sz="1800" smtClean="0"/>
              <a:t>+N: không loại trừ các nguyên nhân khác</a:t>
            </a:r>
          </a:p>
          <a:p>
            <a:pPr marL="401638" lvl="2" indent="-285750">
              <a:buFont typeface="Wingdings"/>
              <a:buChar char="à"/>
            </a:pPr>
            <a:r>
              <a:rPr lang="en-US" sz="1800" smtClean="0">
                <a:sym typeface="Wingdings" panose="05000000000000000000" pitchFamily="2" charset="2"/>
              </a:rPr>
              <a:t>Chẩn đoán: AUB-C; N?</a:t>
            </a:r>
          </a:p>
          <a:p>
            <a:pPr marL="401638" lvl="2" indent="-285750">
              <a:buFont typeface="Wingdings"/>
              <a:buChar char="à"/>
            </a:pPr>
            <a:endParaRPr lang="en-US" sz="1800">
              <a:sym typeface="Wingdings" panose="05000000000000000000" pitchFamily="2" charset="2"/>
            </a:endParaRPr>
          </a:p>
          <a:p>
            <a:pPr marL="115888" lvl="2" indent="0">
              <a:buNone/>
            </a:pPr>
            <a:endParaRPr lang="en-US" sz="180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545107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xmlns="" id="{5C14EDDB-005E-8C41-9705-FD69C182837A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2421786931"/>
              </p:ext>
            </p:extLst>
          </p:nvPr>
        </p:nvGraphicFramePr>
        <p:xfrm>
          <a:off x="501528" y="1250280"/>
          <a:ext cx="10972800" cy="4876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2960">
                  <a:extLst>
                    <a:ext uri="{9D8B030D-6E8A-4147-A177-3AD203B41FA5}">
                      <a16:colId xmlns:a16="http://schemas.microsoft.com/office/drawing/2014/main" xmlns="" val="3871103250"/>
                    </a:ext>
                  </a:extLst>
                </a:gridCol>
                <a:gridCol w="822960">
                  <a:extLst>
                    <a:ext uri="{9D8B030D-6E8A-4147-A177-3AD203B41FA5}">
                      <a16:colId xmlns:a16="http://schemas.microsoft.com/office/drawing/2014/main" xmlns="" val="989445152"/>
                    </a:ext>
                  </a:extLst>
                </a:gridCol>
                <a:gridCol w="822960">
                  <a:extLst>
                    <a:ext uri="{9D8B030D-6E8A-4147-A177-3AD203B41FA5}">
                      <a16:colId xmlns:a16="http://schemas.microsoft.com/office/drawing/2014/main" xmlns="" val="1756870801"/>
                    </a:ext>
                  </a:extLst>
                </a:gridCol>
                <a:gridCol w="822960">
                  <a:extLst>
                    <a:ext uri="{9D8B030D-6E8A-4147-A177-3AD203B41FA5}">
                      <a16:colId xmlns:a16="http://schemas.microsoft.com/office/drawing/2014/main" xmlns="" val="2620054044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xmlns="" val="2944416236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xmlns="" val="3469617503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xmlns="" val="28424035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xmlns="" val="3550903586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xmlns="" val="1686296130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xmlns="" val="3769853060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xmlns="" val="803400755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xmlns="" val="3700598112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xmlns="" val="4182709565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xmlns="" val="2739589674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xmlns="" val="889883358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xmlns="" val="3507394246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xmlns="" val="3453376290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xmlns="" val="4095882275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r>
                        <a:rPr lang="en-US" sz="1000" b="0">
                          <a:solidFill>
                            <a:schemeClr val="bg1"/>
                          </a:solidFill>
                        </a:rPr>
                        <a:t>Hệ thống 1 (triệu chứng)</a:t>
                      </a:r>
                    </a:p>
                  </a:txBody>
                  <a:tcPr marL="121920" marR="12192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00206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b="0">
                          <a:solidFill>
                            <a:schemeClr val="tx1"/>
                          </a:solidFill>
                        </a:rPr>
                        <a:t>cm</a:t>
                      </a:r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85857001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r>
                        <a:rPr lang="en-US" sz="1000" b="0"/>
                        <a:t>Độ dài chu kì: 28 ngày</a:t>
                      </a:r>
                    </a:p>
                  </a:txBody>
                  <a:tcPr marL="121920" marR="12192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16455583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r>
                        <a:rPr lang="en-US" sz="1000" b="0"/>
                        <a:t>Tính đều đặn: ± 2 ngày</a:t>
                      </a:r>
                    </a:p>
                  </a:txBody>
                  <a:tcPr marL="121920" marR="12192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44152686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r>
                        <a:rPr lang="en-US" sz="1000" b="0"/>
                        <a:t>Độ dài: 10 ngày hay hơn</a:t>
                      </a:r>
                    </a:p>
                  </a:txBody>
                  <a:tcPr marL="121920" marR="12192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790640339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r>
                        <a:rPr lang="en-US" sz="1000" b="0"/>
                        <a:t>Lượng máu kinh: nhiều (HMB)</a:t>
                      </a:r>
                    </a:p>
                  </a:txBody>
                  <a:tcPr marL="121920" marR="12192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6568839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r>
                        <a:rPr lang="en-US" sz="1000" b="0"/>
                        <a:t>Chảy máu giữa kì: không</a:t>
                      </a:r>
                    </a:p>
                  </a:txBody>
                  <a:tcPr marL="121920" marR="12192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92108758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r>
                        <a:rPr lang="en-US" sz="1000" b="0">
                          <a:solidFill>
                            <a:schemeClr val="bg1"/>
                          </a:solidFill>
                        </a:rPr>
                        <a:t>Hệ thống 2 (PALM-COEIN)</a:t>
                      </a:r>
                    </a:p>
                  </a:txBody>
                  <a:tcPr marL="121920" marR="12192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00206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1000" b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US" sz="1000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132766381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600" b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6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US" sz="1600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4049427955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76460121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>
                          <a:solidFill>
                            <a:schemeClr val="bg1"/>
                          </a:solidFill>
                        </a:rPr>
                        <a:t>Có</a:t>
                      </a:r>
                    </a:p>
                  </a:txBody>
                  <a:tcPr marL="121920" marR="121920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>
                          <a:solidFill>
                            <a:schemeClr val="bg1"/>
                          </a:solidFill>
                        </a:rPr>
                        <a:t>Không</a:t>
                      </a:r>
                    </a:p>
                  </a:txBody>
                  <a:tcPr marL="121920" marR="121920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>
                          <a:solidFill>
                            <a:schemeClr val="bg1"/>
                          </a:solidFill>
                        </a:rPr>
                        <a:t>?</a:t>
                      </a:r>
                    </a:p>
                  </a:txBody>
                  <a:tcPr marL="121920" marR="12192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61623816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000" b="0">
                          <a:solidFill>
                            <a:schemeClr val="tx1"/>
                          </a:solidFill>
                        </a:rPr>
                        <a:t>P</a:t>
                      </a:r>
                    </a:p>
                  </a:txBody>
                  <a:tcPr marL="121920" marR="121920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b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>
                          <a:solidFill>
                            <a:schemeClr val="tx1"/>
                          </a:solidFill>
                        </a:rPr>
                        <a:t>X</a:t>
                      </a:r>
                    </a:p>
                  </a:txBody>
                  <a:tcPr marL="121920" marR="121920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b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87161541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000" b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 marL="121920" marR="121920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b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>
                          <a:solidFill>
                            <a:schemeClr val="tx1"/>
                          </a:solidFill>
                        </a:rPr>
                        <a:t>X</a:t>
                      </a:r>
                    </a:p>
                  </a:txBody>
                  <a:tcPr marL="121920" marR="121920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b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0990396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000" b="0">
                          <a:solidFill>
                            <a:schemeClr val="tx1"/>
                          </a:solidFill>
                        </a:rPr>
                        <a:t>L</a:t>
                      </a:r>
                      <a:endParaRPr lang="en-US" sz="1000" b="0" baseline="-2500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b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>
                          <a:solidFill>
                            <a:schemeClr val="tx1"/>
                          </a:solidFill>
                        </a:rPr>
                        <a:t>X</a:t>
                      </a:r>
                    </a:p>
                  </a:txBody>
                  <a:tcPr marL="121920" marR="121920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b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835852951"/>
                  </a:ext>
                </a:extLst>
              </a:tr>
              <a:tr h="186542">
                <a:tc>
                  <a:txBody>
                    <a:bodyPr/>
                    <a:lstStyle/>
                    <a:p>
                      <a:r>
                        <a:rPr lang="en-US" sz="1000" b="0">
                          <a:solidFill>
                            <a:schemeClr val="tx1"/>
                          </a:solidFill>
                        </a:rPr>
                        <a:t>M</a:t>
                      </a:r>
                    </a:p>
                  </a:txBody>
                  <a:tcPr marL="121920" marR="121920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b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>
                          <a:solidFill>
                            <a:schemeClr val="tx1"/>
                          </a:solidFill>
                        </a:rPr>
                        <a:t>X</a:t>
                      </a:r>
                    </a:p>
                  </a:txBody>
                  <a:tcPr marL="121920" marR="121920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b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867809489"/>
                  </a:ext>
                </a:extLst>
              </a:tr>
              <a:tr h="186542">
                <a:tc gridSpan="4">
                  <a:txBody>
                    <a:bodyPr/>
                    <a:lstStyle/>
                    <a:p>
                      <a:endParaRPr lang="en-US" sz="1000" b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000" b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000" b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66014395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000" b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 marL="121920" marR="121920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b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b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>
                          <a:solidFill>
                            <a:schemeClr val="tx1"/>
                          </a:solidFill>
                        </a:rPr>
                        <a:t>X</a:t>
                      </a:r>
                    </a:p>
                  </a:txBody>
                  <a:tcPr marL="121920" marR="12192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42032822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000" b="0">
                          <a:solidFill>
                            <a:schemeClr val="tx1"/>
                          </a:solidFill>
                        </a:rPr>
                        <a:t>O</a:t>
                      </a:r>
                    </a:p>
                  </a:txBody>
                  <a:tcPr marL="121920" marR="121920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b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>
                          <a:solidFill>
                            <a:schemeClr val="tx1"/>
                          </a:solidFill>
                        </a:rPr>
                        <a:t>X</a:t>
                      </a:r>
                    </a:p>
                  </a:txBody>
                  <a:tcPr marL="121920" marR="121920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b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95636834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000" b="0">
                          <a:solidFill>
                            <a:schemeClr val="tx1"/>
                          </a:solidFill>
                        </a:rPr>
                        <a:t>E</a:t>
                      </a:r>
                    </a:p>
                  </a:txBody>
                  <a:tcPr marL="121920" marR="121920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b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>
                          <a:solidFill>
                            <a:schemeClr val="tx1"/>
                          </a:solidFill>
                        </a:rPr>
                        <a:t>X</a:t>
                      </a:r>
                    </a:p>
                  </a:txBody>
                  <a:tcPr marL="121920" marR="121920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b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79642853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000" b="0">
                          <a:solidFill>
                            <a:schemeClr val="tx1"/>
                          </a:solidFill>
                        </a:rPr>
                        <a:t>I</a:t>
                      </a:r>
                    </a:p>
                  </a:txBody>
                  <a:tcPr marL="121920" marR="121920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b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>
                          <a:solidFill>
                            <a:schemeClr val="tx1"/>
                          </a:solidFill>
                        </a:rPr>
                        <a:t>X</a:t>
                      </a:r>
                    </a:p>
                  </a:txBody>
                  <a:tcPr marL="121920" marR="121920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b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13632587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000" b="0">
                          <a:solidFill>
                            <a:schemeClr val="tx1"/>
                          </a:solidFill>
                        </a:rPr>
                        <a:t>N</a:t>
                      </a:r>
                    </a:p>
                  </a:txBody>
                  <a:tcPr marL="121920" marR="121920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b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b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>
                          <a:solidFill>
                            <a:schemeClr val="tx1"/>
                          </a:solidFill>
                        </a:rPr>
                        <a:t>X</a:t>
                      </a:r>
                    </a:p>
                  </a:txBody>
                  <a:tcPr marL="121920" marR="12192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 marL="121920" marR="1219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677698527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xmlns="" id="{76B85D95-209B-7441-8D37-0BF2DC5E70F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90736" y="-246063"/>
            <a:ext cx="10058400" cy="1449388"/>
          </a:xfrm>
        </p:spPr>
        <p:txBody>
          <a:bodyPr/>
          <a:lstStyle/>
          <a:p>
            <a:r>
              <a:rPr lang="en-US"/>
              <a:t>Hệ thống phân loại AUB (FIGO 2018)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1BB36A92-CC21-6946-976D-9DFED61A5276}"/>
              </a:ext>
            </a:extLst>
          </p:cNvPr>
          <p:cNvSpPr txBox="1"/>
          <p:nvPr/>
        </p:nvSpPr>
        <p:spPr>
          <a:xfrm>
            <a:off x="3907565" y="4281452"/>
            <a:ext cx="4320481" cy="1477328"/>
          </a:xfrm>
          <a:prstGeom prst="leftArrowCallout">
            <a:avLst>
              <a:gd name="adj1" fmla="val 37817"/>
              <a:gd name="adj2" fmla="val 33519"/>
              <a:gd name="adj3" fmla="val 49695"/>
              <a:gd name="adj4" fmla="val 64977"/>
            </a:avLst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/>
              <a:t>Huyết đồ:</a:t>
            </a:r>
          </a:p>
          <a:p>
            <a:r>
              <a:rPr lang="en-US"/>
              <a:t>Thiếu máu nặng</a:t>
            </a:r>
          </a:p>
          <a:p>
            <a:r>
              <a:rPr lang="en-US"/>
              <a:t>Giảm tiểu cầu nặng</a:t>
            </a:r>
          </a:p>
          <a:p>
            <a:r>
              <a:rPr lang="en-US"/>
              <a:t>WBC trên 20.000</a:t>
            </a:r>
          </a:p>
          <a:p>
            <a:r>
              <a:rPr lang="en-US"/>
              <a:t>Bạch cầu non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958A2812-F1DB-7F49-A96A-CDEE9EFFE0FE}"/>
              </a:ext>
            </a:extLst>
          </p:cNvPr>
          <p:cNvSpPr txBox="1"/>
          <p:nvPr/>
        </p:nvSpPr>
        <p:spPr>
          <a:xfrm>
            <a:off x="4387619" y="4822676"/>
            <a:ext cx="1056117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/>
              <a:t>AUB-C</a:t>
            </a:r>
            <a:endParaRPr lang="en-US" b="1" baseline="-2500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545" b="100000" l="6127" r="97593">
                        <a14:backgroundMark x1="12144" y1="16017" x2="12144" y2="16017"/>
                        <a14:backgroundMark x1="61160" y1="12121" x2="61160" y2="12121"/>
                        <a14:backgroundMark x1="93107" y1="23593" x2="93107" y2="23593"/>
                        <a14:backgroundMark x1="34792" y1="48918" x2="34792" y2="48918"/>
                        <a14:backgroundMark x1="26258" y1="59307" x2="27462" y2="59307"/>
                        <a14:backgroundMark x1="80963" y1="88528" x2="81291" y2="87229"/>
                        <a14:backgroundMark x1="88512" y1="72511" x2="88512" y2="72511"/>
                        <a14:backgroundMark x1="10503" y1="87879" x2="10503" y2="8787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860120">
            <a:off x="6288301" y="1897840"/>
            <a:ext cx="2485598" cy="1256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975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Đánh giá mức độ chảy máu bằng điểm số PBAC</a:t>
            </a:r>
            <a:endParaRPr lang="en-US"/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01638" lvl="2" indent="-285750">
              <a:buFont typeface="Wingdings"/>
              <a:buChar char="à"/>
            </a:pPr>
            <a:endParaRPr lang="en-US" sz="1800">
              <a:sym typeface="Wingdings" panose="05000000000000000000" pitchFamily="2" charset="2"/>
            </a:endParaRPr>
          </a:p>
          <a:p>
            <a:pPr marL="115888" lvl="2" indent="0">
              <a:buNone/>
            </a:pPr>
            <a:endParaRPr lang="en-US" sz="1800">
              <a:sym typeface="Wingdings" panose="05000000000000000000" pitchFamily="2" charset="2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2263" y="1804988"/>
            <a:ext cx="6467475" cy="431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93692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Xử trí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1. Cầm máu</a:t>
            </a:r>
          </a:p>
          <a:p>
            <a:endParaRPr lang="en-US"/>
          </a:p>
          <a:p>
            <a:endParaRPr lang="en-US" smtClean="0"/>
          </a:p>
          <a:p>
            <a:endParaRPr lang="en-US"/>
          </a:p>
          <a:p>
            <a:endParaRPr lang="en-US" smtClean="0"/>
          </a:p>
          <a:p>
            <a:endParaRPr lang="en-US"/>
          </a:p>
          <a:p>
            <a:endParaRPr lang="en-US" smtClean="0"/>
          </a:p>
          <a:p>
            <a:r>
              <a:rPr lang="en-US" smtClean="0"/>
              <a:t>2. Xử trí nguyên nhân</a:t>
            </a:r>
          </a:p>
          <a:p>
            <a:r>
              <a:rPr lang="en-US" smtClean="0"/>
              <a:t>3. Tái lập chu kì kinh nguyệt bình thường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25491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CBFE57CB1B11440BCD12107BCD10307" ma:contentTypeVersion="9" ma:contentTypeDescription="Create a new document." ma:contentTypeScope="" ma:versionID="dafdcc822782ef86f206c42b0c0563f9">
  <xsd:schema xmlns:xsd="http://www.w3.org/2001/XMLSchema" xmlns:xs="http://www.w3.org/2001/XMLSchema" xmlns:p="http://schemas.microsoft.com/office/2006/metadata/properties" xmlns:ns2="d62cfb88-c9f5-440a-a294-7d451f7acc2d" xmlns:ns3="6974661b-99c1-42b6-9a95-0adf6dbf3e8c" targetNamespace="http://schemas.microsoft.com/office/2006/metadata/properties" ma:root="true" ma:fieldsID="1d500e77ecf6c1035c02d942f2fbc05f" ns2:_="" ns3:_="">
    <xsd:import namespace="d62cfb88-c9f5-440a-a294-7d451f7acc2d"/>
    <xsd:import namespace="6974661b-99c1-42b6-9a95-0adf6dbf3e8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62cfb88-c9f5-440a-a294-7d451f7acc2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974661b-99c1-42b6-9a95-0adf6dbf3e8c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6DCCE7E-9A92-42C1-B233-C88ECA7B4C94}">
  <ds:schemaRefs>
    <ds:schemaRef ds:uri="http://purl.org/dc/dcmitype/"/>
    <ds:schemaRef ds:uri="http://schemas.openxmlformats.org/package/2006/metadata/core-properties"/>
    <ds:schemaRef ds:uri="http://www.w3.org/XML/1998/namespace"/>
    <ds:schemaRef ds:uri="http://purl.org/dc/elements/1.1/"/>
    <ds:schemaRef ds:uri="http://purl.org/dc/terms/"/>
    <ds:schemaRef ds:uri="http://schemas.microsoft.com/office/2006/documentManagement/types"/>
    <ds:schemaRef ds:uri="http://schemas.microsoft.com/office/infopath/2007/PartnerControls"/>
    <ds:schemaRef ds:uri="d62cfb88-c9f5-440a-a294-7d451f7acc2d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3394F020-DFAD-43C9-910E-F22C7270D53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BF5F07B-84C3-46E4-A5DE-4B541C2882CB}"/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80</TotalTime>
  <Words>1904</Words>
  <Application>Microsoft Office PowerPoint</Application>
  <PresentationFormat>Widescreen</PresentationFormat>
  <Paragraphs>208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Arial</vt:lpstr>
      <vt:lpstr>Calibri</vt:lpstr>
      <vt:lpstr>Calibri Light</vt:lpstr>
      <vt:lpstr>Times New Roman</vt:lpstr>
      <vt:lpstr>Wingdings</vt:lpstr>
      <vt:lpstr>Retrospect</vt:lpstr>
      <vt:lpstr>Tình huống AUB</vt:lpstr>
      <vt:lpstr>Tình huống 1</vt:lpstr>
      <vt:lpstr>Siêu âm phụ khoa ngả bụng</vt:lpstr>
      <vt:lpstr>PowerPoint Presentation</vt:lpstr>
      <vt:lpstr> Với những thông tin đã có, hãy cho biết chẩn đoán của bạn là gì?</vt:lpstr>
      <vt:lpstr>Tiếp cận AUB</vt:lpstr>
      <vt:lpstr>Hệ thống phân loại AUB (FIGO 2018)</vt:lpstr>
      <vt:lpstr>Đánh giá mức độ chảy máu bằng điểm số PBAC</vt:lpstr>
      <vt:lpstr>Xử trí</vt:lpstr>
      <vt:lpstr>Tình huống 2:</vt:lpstr>
      <vt:lpstr>Siêu âm bụng tổng quát T2/2020</vt:lpstr>
      <vt:lpstr>Khám lâm sàng</vt:lpstr>
      <vt:lpstr>Câu hỏi thảo luận TH 2:</vt:lpstr>
      <vt:lpstr>1. Khai thác bệnh sử và tiền căn:</vt:lpstr>
      <vt:lpstr>PowerPoint Presentation</vt:lpstr>
      <vt:lpstr>2. Khám </vt:lpstr>
      <vt:lpstr>3. Chẩn đoán AUB theo FIGO</vt:lpstr>
      <vt:lpstr>Bạn nghĩ gì kết quả này ?</vt:lpstr>
      <vt:lpstr>4. Xử trí tiếp theo</vt:lpstr>
      <vt:lpstr>Tình huống 3:</vt:lpstr>
      <vt:lpstr>PowerPoint Presentation</vt:lpstr>
      <vt:lpstr>Siêu âm phụ khoa  (tại thời điểm ra huyết đợt 2)</vt:lpstr>
      <vt:lpstr>Câu hỏi thảo luận TH3 :</vt:lpstr>
      <vt:lpstr>Trả lời câu hỏi thảo luận TH3:</vt:lpstr>
      <vt:lpstr>Trả lời câu hỏi thảo luận TH3:</vt:lpstr>
      <vt:lpstr>PowerPoint Presentation</vt:lpstr>
      <vt:lpstr>Câu hỏi thảo luận:</vt:lpstr>
      <vt:lpstr>Trả lời câu hỏi thảo luận:</vt:lpstr>
      <vt:lpstr>Trả lời câu hỏi thảo luận: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Tình huống AUB</dc:title>
  <dc:creator>cutun</dc:creator>
  <cp:lastModifiedBy>Sok Kha Mo Ni</cp:lastModifiedBy>
  <cp:revision>15</cp:revision>
  <dcterms:created xsi:type="dcterms:W3CDTF">2020-04-22T13:42:10Z</dcterms:created>
  <dcterms:modified xsi:type="dcterms:W3CDTF">2020-04-26T06:44:14Z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0x0101009CBFE57CB1B11440BCD12107BCD10307</vt:lpwstr>
  </property>
</Properties>
</file>

<file path=docProps/thumbnail.jpeg>
</file>